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8"/>
  </p:notesMasterIdLst>
  <p:sldIdLst>
    <p:sldId id="256" r:id="rId2"/>
    <p:sldId id="282" r:id="rId3"/>
    <p:sldId id="281" r:id="rId4"/>
    <p:sldId id="257" r:id="rId5"/>
    <p:sldId id="280" r:id="rId6"/>
    <p:sldId id="260" r:id="rId7"/>
    <p:sldId id="258" r:id="rId8"/>
    <p:sldId id="261" r:id="rId9"/>
    <p:sldId id="288" r:id="rId10"/>
    <p:sldId id="289" r:id="rId11"/>
    <p:sldId id="262" r:id="rId12"/>
    <p:sldId id="263" r:id="rId13"/>
    <p:sldId id="264" r:id="rId14"/>
    <p:sldId id="265" r:id="rId15"/>
    <p:sldId id="266" r:id="rId16"/>
    <p:sldId id="267" r:id="rId17"/>
    <p:sldId id="272" r:id="rId18"/>
    <p:sldId id="268" r:id="rId19"/>
    <p:sldId id="271" r:id="rId20"/>
    <p:sldId id="273" r:id="rId21"/>
    <p:sldId id="274" r:id="rId22"/>
    <p:sldId id="275" r:id="rId23"/>
    <p:sldId id="283" r:id="rId24"/>
    <p:sldId id="279" r:id="rId25"/>
    <p:sldId id="276" r:id="rId26"/>
    <p:sldId id="277" r:id="rId27"/>
    <p:sldId id="284" r:id="rId28"/>
    <p:sldId id="278" r:id="rId29"/>
    <p:sldId id="286" r:id="rId30"/>
    <p:sldId id="287" r:id="rId31"/>
    <p:sldId id="285"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FF99CC"/>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3713B6-1E96-4043-BD49-D4C937B3ACB3}" v="56" dt="2022-11-28T21:23:28.2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76" autoAdjust="0"/>
    <p:restoredTop sz="96702" autoAdjust="0"/>
  </p:normalViewPr>
  <p:slideViewPr>
    <p:cSldViewPr snapToGrid="0">
      <p:cViewPr varScale="1">
        <p:scale>
          <a:sx n="106" d="100"/>
          <a:sy n="106" d="100"/>
        </p:scale>
        <p:origin x="402" y="10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25DFC1-47F1-44E0-9D10-18FF572973E7}" type="datetimeFigureOut">
              <a:rPr lang="en-US" smtClean="0"/>
              <a:t>11/28/2022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2F4DB-FDEC-49E0-8834-9E9B418373E9}" type="slidenum">
              <a:rPr lang="en-US" smtClean="0"/>
              <a:t>‹#›</a:t>
            </a:fld>
            <a:endParaRPr lang="en-US"/>
          </a:p>
        </p:txBody>
      </p:sp>
    </p:spTree>
    <p:extLst>
      <p:ext uri="{BB962C8B-B14F-4D97-AF65-F5344CB8AC3E}">
        <p14:creationId xmlns:p14="http://schemas.microsoft.com/office/powerpoint/2010/main" val="1183992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8</a:t>
            </a:fld>
            <a:endParaRPr lang="en-US"/>
          </a:p>
        </p:txBody>
      </p:sp>
    </p:spTree>
    <p:extLst>
      <p:ext uri="{BB962C8B-B14F-4D97-AF65-F5344CB8AC3E}">
        <p14:creationId xmlns:p14="http://schemas.microsoft.com/office/powerpoint/2010/main" val="1962386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19</a:t>
            </a:fld>
            <a:endParaRPr lang="en-US"/>
          </a:p>
        </p:txBody>
      </p:sp>
    </p:spTree>
    <p:extLst>
      <p:ext uri="{BB962C8B-B14F-4D97-AF65-F5344CB8AC3E}">
        <p14:creationId xmlns:p14="http://schemas.microsoft.com/office/powerpoint/2010/main" val="877700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20</a:t>
            </a:fld>
            <a:endParaRPr lang="en-US"/>
          </a:p>
        </p:txBody>
      </p:sp>
    </p:spTree>
    <p:extLst>
      <p:ext uri="{BB962C8B-B14F-4D97-AF65-F5344CB8AC3E}">
        <p14:creationId xmlns:p14="http://schemas.microsoft.com/office/powerpoint/2010/main" val="2074370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21</a:t>
            </a:fld>
            <a:endParaRPr lang="en-US"/>
          </a:p>
        </p:txBody>
      </p:sp>
    </p:spTree>
    <p:extLst>
      <p:ext uri="{BB962C8B-B14F-4D97-AF65-F5344CB8AC3E}">
        <p14:creationId xmlns:p14="http://schemas.microsoft.com/office/powerpoint/2010/main" val="2105485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22</a:t>
            </a:fld>
            <a:endParaRPr lang="en-US"/>
          </a:p>
        </p:txBody>
      </p:sp>
    </p:spTree>
    <p:extLst>
      <p:ext uri="{BB962C8B-B14F-4D97-AF65-F5344CB8AC3E}">
        <p14:creationId xmlns:p14="http://schemas.microsoft.com/office/powerpoint/2010/main" val="1954239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24</a:t>
            </a:fld>
            <a:endParaRPr lang="en-US"/>
          </a:p>
        </p:txBody>
      </p:sp>
    </p:spTree>
    <p:extLst>
      <p:ext uri="{BB962C8B-B14F-4D97-AF65-F5344CB8AC3E}">
        <p14:creationId xmlns:p14="http://schemas.microsoft.com/office/powerpoint/2010/main" val="4103921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25</a:t>
            </a:fld>
            <a:endParaRPr lang="en-US"/>
          </a:p>
        </p:txBody>
      </p:sp>
    </p:spTree>
    <p:extLst>
      <p:ext uri="{BB962C8B-B14F-4D97-AF65-F5344CB8AC3E}">
        <p14:creationId xmlns:p14="http://schemas.microsoft.com/office/powerpoint/2010/main" val="2500995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26</a:t>
            </a:fld>
            <a:endParaRPr lang="en-US"/>
          </a:p>
        </p:txBody>
      </p:sp>
    </p:spTree>
    <p:extLst>
      <p:ext uri="{BB962C8B-B14F-4D97-AF65-F5344CB8AC3E}">
        <p14:creationId xmlns:p14="http://schemas.microsoft.com/office/powerpoint/2010/main" val="3979896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28</a:t>
            </a:fld>
            <a:endParaRPr lang="en-US"/>
          </a:p>
        </p:txBody>
      </p:sp>
    </p:spTree>
    <p:extLst>
      <p:ext uri="{BB962C8B-B14F-4D97-AF65-F5344CB8AC3E}">
        <p14:creationId xmlns:p14="http://schemas.microsoft.com/office/powerpoint/2010/main" val="2430287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29</a:t>
            </a:fld>
            <a:endParaRPr lang="en-US"/>
          </a:p>
        </p:txBody>
      </p:sp>
    </p:spTree>
    <p:extLst>
      <p:ext uri="{BB962C8B-B14F-4D97-AF65-F5344CB8AC3E}">
        <p14:creationId xmlns:p14="http://schemas.microsoft.com/office/powerpoint/2010/main" val="2092916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30</a:t>
            </a:fld>
            <a:endParaRPr lang="en-US"/>
          </a:p>
        </p:txBody>
      </p:sp>
    </p:spTree>
    <p:extLst>
      <p:ext uri="{BB962C8B-B14F-4D97-AF65-F5344CB8AC3E}">
        <p14:creationId xmlns:p14="http://schemas.microsoft.com/office/powerpoint/2010/main" val="3984929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9</a:t>
            </a:fld>
            <a:endParaRPr lang="en-US"/>
          </a:p>
        </p:txBody>
      </p:sp>
    </p:spTree>
    <p:extLst>
      <p:ext uri="{BB962C8B-B14F-4D97-AF65-F5344CB8AC3E}">
        <p14:creationId xmlns:p14="http://schemas.microsoft.com/office/powerpoint/2010/main" val="1433631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31</a:t>
            </a:fld>
            <a:endParaRPr lang="en-US"/>
          </a:p>
        </p:txBody>
      </p:sp>
    </p:spTree>
    <p:extLst>
      <p:ext uri="{BB962C8B-B14F-4D97-AF65-F5344CB8AC3E}">
        <p14:creationId xmlns:p14="http://schemas.microsoft.com/office/powerpoint/2010/main" val="1732311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32</a:t>
            </a:fld>
            <a:endParaRPr lang="en-US"/>
          </a:p>
        </p:txBody>
      </p:sp>
    </p:spTree>
    <p:extLst>
      <p:ext uri="{BB962C8B-B14F-4D97-AF65-F5344CB8AC3E}">
        <p14:creationId xmlns:p14="http://schemas.microsoft.com/office/powerpoint/2010/main" val="1856795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34</a:t>
            </a:fld>
            <a:endParaRPr lang="en-US"/>
          </a:p>
        </p:txBody>
      </p:sp>
    </p:spTree>
    <p:extLst>
      <p:ext uri="{BB962C8B-B14F-4D97-AF65-F5344CB8AC3E}">
        <p14:creationId xmlns:p14="http://schemas.microsoft.com/office/powerpoint/2010/main" val="540691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35</a:t>
            </a:fld>
            <a:endParaRPr lang="en-US"/>
          </a:p>
        </p:txBody>
      </p:sp>
    </p:spTree>
    <p:extLst>
      <p:ext uri="{BB962C8B-B14F-4D97-AF65-F5344CB8AC3E}">
        <p14:creationId xmlns:p14="http://schemas.microsoft.com/office/powerpoint/2010/main" val="4066826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36</a:t>
            </a:fld>
            <a:endParaRPr lang="en-US"/>
          </a:p>
        </p:txBody>
      </p:sp>
    </p:spTree>
    <p:extLst>
      <p:ext uri="{BB962C8B-B14F-4D97-AF65-F5344CB8AC3E}">
        <p14:creationId xmlns:p14="http://schemas.microsoft.com/office/powerpoint/2010/main" val="242157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37</a:t>
            </a:fld>
            <a:endParaRPr lang="en-US"/>
          </a:p>
        </p:txBody>
      </p:sp>
    </p:spTree>
    <p:extLst>
      <p:ext uri="{BB962C8B-B14F-4D97-AF65-F5344CB8AC3E}">
        <p14:creationId xmlns:p14="http://schemas.microsoft.com/office/powerpoint/2010/main" val="18405280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38</a:t>
            </a:fld>
            <a:endParaRPr lang="en-US"/>
          </a:p>
        </p:txBody>
      </p:sp>
    </p:spTree>
    <p:extLst>
      <p:ext uri="{BB962C8B-B14F-4D97-AF65-F5344CB8AC3E}">
        <p14:creationId xmlns:p14="http://schemas.microsoft.com/office/powerpoint/2010/main" val="3770849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40</a:t>
            </a:fld>
            <a:endParaRPr lang="en-US"/>
          </a:p>
        </p:txBody>
      </p:sp>
    </p:spTree>
    <p:extLst>
      <p:ext uri="{BB962C8B-B14F-4D97-AF65-F5344CB8AC3E}">
        <p14:creationId xmlns:p14="http://schemas.microsoft.com/office/powerpoint/2010/main" val="669643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41</a:t>
            </a:fld>
            <a:endParaRPr lang="en-US"/>
          </a:p>
        </p:txBody>
      </p:sp>
    </p:spTree>
    <p:extLst>
      <p:ext uri="{BB962C8B-B14F-4D97-AF65-F5344CB8AC3E}">
        <p14:creationId xmlns:p14="http://schemas.microsoft.com/office/powerpoint/2010/main" val="2902688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42</a:t>
            </a:fld>
            <a:endParaRPr lang="en-US"/>
          </a:p>
        </p:txBody>
      </p:sp>
    </p:spTree>
    <p:extLst>
      <p:ext uri="{BB962C8B-B14F-4D97-AF65-F5344CB8AC3E}">
        <p14:creationId xmlns:p14="http://schemas.microsoft.com/office/powerpoint/2010/main" val="4079641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10</a:t>
            </a:fld>
            <a:endParaRPr lang="en-US"/>
          </a:p>
        </p:txBody>
      </p:sp>
    </p:spTree>
    <p:extLst>
      <p:ext uri="{BB962C8B-B14F-4D97-AF65-F5344CB8AC3E}">
        <p14:creationId xmlns:p14="http://schemas.microsoft.com/office/powerpoint/2010/main" val="19875901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43</a:t>
            </a:fld>
            <a:endParaRPr lang="en-US"/>
          </a:p>
        </p:txBody>
      </p:sp>
    </p:spTree>
    <p:extLst>
      <p:ext uri="{BB962C8B-B14F-4D97-AF65-F5344CB8AC3E}">
        <p14:creationId xmlns:p14="http://schemas.microsoft.com/office/powerpoint/2010/main" val="50839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44</a:t>
            </a:fld>
            <a:endParaRPr lang="en-US"/>
          </a:p>
        </p:txBody>
      </p:sp>
    </p:spTree>
    <p:extLst>
      <p:ext uri="{BB962C8B-B14F-4D97-AF65-F5344CB8AC3E}">
        <p14:creationId xmlns:p14="http://schemas.microsoft.com/office/powerpoint/2010/main" val="759714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45</a:t>
            </a:fld>
            <a:endParaRPr lang="en-US"/>
          </a:p>
        </p:txBody>
      </p:sp>
    </p:spTree>
    <p:extLst>
      <p:ext uri="{BB962C8B-B14F-4D97-AF65-F5344CB8AC3E}">
        <p14:creationId xmlns:p14="http://schemas.microsoft.com/office/powerpoint/2010/main" val="1743509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11</a:t>
            </a:fld>
            <a:endParaRPr lang="en-US"/>
          </a:p>
        </p:txBody>
      </p:sp>
    </p:spTree>
    <p:extLst>
      <p:ext uri="{BB962C8B-B14F-4D97-AF65-F5344CB8AC3E}">
        <p14:creationId xmlns:p14="http://schemas.microsoft.com/office/powerpoint/2010/main" val="2314103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12</a:t>
            </a:fld>
            <a:endParaRPr lang="en-US"/>
          </a:p>
        </p:txBody>
      </p:sp>
    </p:spTree>
    <p:extLst>
      <p:ext uri="{BB962C8B-B14F-4D97-AF65-F5344CB8AC3E}">
        <p14:creationId xmlns:p14="http://schemas.microsoft.com/office/powerpoint/2010/main" val="1501988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13</a:t>
            </a:fld>
            <a:endParaRPr lang="en-US"/>
          </a:p>
        </p:txBody>
      </p:sp>
    </p:spTree>
    <p:extLst>
      <p:ext uri="{BB962C8B-B14F-4D97-AF65-F5344CB8AC3E}">
        <p14:creationId xmlns:p14="http://schemas.microsoft.com/office/powerpoint/2010/main" val="1495906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15</a:t>
            </a:fld>
            <a:endParaRPr lang="en-US"/>
          </a:p>
        </p:txBody>
      </p:sp>
    </p:spTree>
    <p:extLst>
      <p:ext uri="{BB962C8B-B14F-4D97-AF65-F5344CB8AC3E}">
        <p14:creationId xmlns:p14="http://schemas.microsoft.com/office/powerpoint/2010/main" val="2931971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16</a:t>
            </a:fld>
            <a:endParaRPr lang="en-US"/>
          </a:p>
        </p:txBody>
      </p:sp>
    </p:spTree>
    <p:extLst>
      <p:ext uri="{BB962C8B-B14F-4D97-AF65-F5344CB8AC3E}">
        <p14:creationId xmlns:p14="http://schemas.microsoft.com/office/powerpoint/2010/main" val="3688398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2F4DB-FDEC-49E0-8834-9E9B418373E9}" type="slidenum">
              <a:rPr lang="en-US" smtClean="0"/>
              <a:t>17</a:t>
            </a:fld>
            <a:endParaRPr lang="en-US"/>
          </a:p>
        </p:txBody>
      </p:sp>
    </p:spTree>
    <p:extLst>
      <p:ext uri="{BB962C8B-B14F-4D97-AF65-F5344CB8AC3E}">
        <p14:creationId xmlns:p14="http://schemas.microsoft.com/office/powerpoint/2010/main" val="2054953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11/28/2022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11/28/2022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2.png"/><Relationship Id="rId7"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GI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latin typeface="Congenial Black" panose="02000503040000020004" pitchFamily="2" charset="0"/>
                <a:ea typeface="Verdana" panose="020B0604030504040204" pitchFamily="34" charset="0"/>
                <a:cs typeface="Tunga" panose="020B0502040204020203" pitchFamily="34" charset="0"/>
              </a:rPr>
              <a:t>TimeStep</a:t>
            </a:r>
            <a:r>
              <a:rPr lang="en-US" sz="2000" dirty="0">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latin typeface="Congenial SemiBold" panose="02000503040000020004" pitchFamily="2" charset="0"/>
              </a:rPr>
              <a:t>28 March 2022</a:t>
            </a:r>
          </a:p>
        </p:txBody>
      </p:sp>
      <p:sp>
        <p:nvSpPr>
          <p:cNvPr id="20" name="TextBox 19">
            <a:extLst>
              <a:ext uri="{FF2B5EF4-FFF2-40B4-BE49-F238E27FC236}">
                <a16:creationId xmlns:a16="http://schemas.microsoft.com/office/drawing/2014/main" id="{510B7EB3-3A0F-4691-FFEE-89F7F6B0A06D}"/>
              </a:ext>
            </a:extLst>
          </p:cNvPr>
          <p:cNvSpPr txBox="1"/>
          <p:nvPr/>
        </p:nvSpPr>
        <p:spPr>
          <a:xfrm>
            <a:off x="0" y="1558147"/>
            <a:ext cx="12192000" cy="861774"/>
          </a:xfrm>
          <a:prstGeom prst="rect">
            <a:avLst/>
          </a:prstGeom>
          <a:noFill/>
        </p:spPr>
        <p:txBody>
          <a:bodyPr wrap="square" rtlCol="0">
            <a:spAutoFit/>
          </a:bodyPr>
          <a:lstStyle/>
          <a:p>
            <a:pPr algn="ctr"/>
            <a:r>
              <a:rPr lang="en-US" sz="3200" i="1" dirty="0">
                <a:latin typeface="Congenial" panose="02000503040000020004" pitchFamily="2" charset="0"/>
              </a:rPr>
              <a:t>Part One: Introduction</a:t>
            </a:r>
          </a:p>
          <a:p>
            <a:pPr algn="ctr"/>
            <a:r>
              <a:rPr lang="en-US" i="1" dirty="0">
                <a:latin typeface="Congenial" panose="02000503040000020004" pitchFamily="2" charset="0"/>
              </a:rPr>
              <a:t>to</a:t>
            </a:r>
          </a:p>
        </p:txBody>
      </p:sp>
      <p:pic>
        <p:nvPicPr>
          <p:cNvPr id="22" name="Picture 21" descr="Logo&#10;&#10;Description automatically generated">
            <a:extLst>
              <a:ext uri="{FF2B5EF4-FFF2-40B4-BE49-F238E27FC236}">
                <a16:creationId xmlns:a16="http://schemas.microsoft.com/office/drawing/2014/main" id="{4D49DBC3-31B3-A867-50EC-615C908EB76F}"/>
              </a:ext>
            </a:extLst>
          </p:cNvPr>
          <p:cNvPicPr>
            <a:picLocks noChangeAspect="1"/>
          </p:cNvPicPr>
          <p:nvPr/>
        </p:nvPicPr>
        <p:blipFill>
          <a:blip r:embed="rId6"/>
          <a:stretch>
            <a:fillRect/>
          </a:stretch>
        </p:blipFill>
        <p:spPr>
          <a:xfrm>
            <a:off x="6763587" y="3281181"/>
            <a:ext cx="4551441" cy="2560186"/>
          </a:xfrm>
          <a:prstGeom prst="rect">
            <a:avLst/>
          </a:prstGeom>
        </p:spPr>
      </p:pic>
      <p:pic>
        <p:nvPicPr>
          <p:cNvPr id="24" name="Picture 23" descr="Logo, icon&#10;&#10;Description automatically generated">
            <a:extLst>
              <a:ext uri="{FF2B5EF4-FFF2-40B4-BE49-F238E27FC236}">
                <a16:creationId xmlns:a16="http://schemas.microsoft.com/office/drawing/2014/main" id="{1DF4E481-FE89-3E83-35DE-1CE6D320A7C7}"/>
              </a:ext>
            </a:extLst>
          </p:cNvPr>
          <p:cNvPicPr>
            <a:picLocks noChangeAspect="1"/>
          </p:cNvPicPr>
          <p:nvPr/>
        </p:nvPicPr>
        <p:blipFill>
          <a:blip r:embed="rId7"/>
          <a:stretch>
            <a:fillRect/>
          </a:stretch>
        </p:blipFill>
        <p:spPr>
          <a:xfrm>
            <a:off x="1755771" y="2885159"/>
            <a:ext cx="3530604" cy="1474318"/>
          </a:xfrm>
          <a:prstGeom prst="rect">
            <a:avLst/>
          </a:prstGeom>
        </p:spPr>
      </p:pic>
      <p:sp>
        <p:nvSpPr>
          <p:cNvPr id="25" name="TextBox 24">
            <a:extLst>
              <a:ext uri="{FF2B5EF4-FFF2-40B4-BE49-F238E27FC236}">
                <a16:creationId xmlns:a16="http://schemas.microsoft.com/office/drawing/2014/main" id="{C151BF36-796D-3F3E-952E-2CE55F9A80BC}"/>
              </a:ext>
            </a:extLst>
          </p:cNvPr>
          <p:cNvSpPr txBox="1"/>
          <p:nvPr/>
        </p:nvSpPr>
        <p:spPr>
          <a:xfrm>
            <a:off x="5687263" y="3360945"/>
            <a:ext cx="1028700" cy="1200329"/>
          </a:xfrm>
          <a:prstGeom prst="rect">
            <a:avLst/>
          </a:prstGeom>
          <a:noFill/>
        </p:spPr>
        <p:txBody>
          <a:bodyPr wrap="square" rtlCol="0">
            <a:spAutoFit/>
          </a:bodyPr>
          <a:lstStyle/>
          <a:p>
            <a:r>
              <a:rPr lang="en-US" sz="7200" dirty="0">
                <a:latin typeface="Amasis MT Pro Light" panose="02040304050005020304" pitchFamily="18" charset="0"/>
              </a:rPr>
              <a:t>&amp;</a:t>
            </a:r>
          </a:p>
        </p:txBody>
      </p:sp>
      <p:sp>
        <p:nvSpPr>
          <p:cNvPr id="26" name="TextBox 25">
            <a:extLst>
              <a:ext uri="{FF2B5EF4-FFF2-40B4-BE49-F238E27FC236}">
                <a16:creationId xmlns:a16="http://schemas.microsoft.com/office/drawing/2014/main" id="{45CB3B56-D329-056D-2835-C833EBF5BCE3}"/>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Git &amp; </a:t>
            </a:r>
            <a:r>
              <a:rPr lang="en-US" sz="1200" i="1" dirty="0" err="1">
                <a:latin typeface="Amasis MT Pro Light" panose="02040304050005020304" pitchFamily="18" charset="0"/>
              </a:rPr>
              <a:t>Github</a:t>
            </a:r>
            <a:r>
              <a:rPr lang="en-US" sz="1200" i="1" dirty="0">
                <a:latin typeface="Amasis MT Pro Light" panose="02040304050005020304" pitchFamily="18" charset="0"/>
              </a:rPr>
              <a:t> logos used with permission</a:t>
            </a:r>
          </a:p>
        </p:txBody>
      </p:sp>
      <p:sp>
        <p:nvSpPr>
          <p:cNvPr id="27" name="TextBox 26">
            <a:extLst>
              <a:ext uri="{FF2B5EF4-FFF2-40B4-BE49-F238E27FC236}">
                <a16:creationId xmlns:a16="http://schemas.microsoft.com/office/drawing/2014/main" id="{AA05FA62-6310-F753-E9E7-68370817432C}"/>
              </a:ext>
            </a:extLst>
          </p:cNvPr>
          <p:cNvSpPr txBox="1"/>
          <p:nvPr/>
        </p:nvSpPr>
        <p:spPr>
          <a:xfrm>
            <a:off x="431795" y="5940242"/>
            <a:ext cx="4035429" cy="525144"/>
          </a:xfrm>
          <a:prstGeom prst="rect">
            <a:avLst/>
          </a:prstGeom>
          <a:noFill/>
        </p:spPr>
        <p:txBody>
          <a:bodyPr wrap="square" rtlCol="0">
            <a:spAutoFit/>
          </a:bodyPr>
          <a:lstStyle/>
          <a:p>
            <a:pPr>
              <a:lnSpc>
                <a:spcPct val="75000"/>
              </a:lnSpc>
            </a:pPr>
            <a:r>
              <a:rPr lang="en-US" dirty="0">
                <a:latin typeface="Congenial SemiBold" panose="02000503040000020004" pitchFamily="2" charset="0"/>
              </a:rPr>
              <a:t>Jess Johnson</a:t>
            </a:r>
          </a:p>
          <a:p>
            <a:pPr>
              <a:lnSpc>
                <a:spcPct val="75000"/>
              </a:lnSpc>
            </a:pPr>
            <a:r>
              <a:rPr lang="en-US" dirty="0">
                <a:latin typeface="Congenial SemiBold" panose="02000503040000020004" pitchFamily="2" charset="0"/>
              </a:rPr>
              <a:t>Steward Observatory</a:t>
            </a:r>
          </a:p>
        </p:txBody>
      </p:sp>
    </p:spTree>
    <p:extLst>
      <p:ext uri="{BB962C8B-B14F-4D97-AF65-F5344CB8AC3E}">
        <p14:creationId xmlns:p14="http://schemas.microsoft.com/office/powerpoint/2010/main" val="1272681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Version Control?</a:t>
            </a:r>
          </a:p>
        </p:txBody>
      </p:sp>
      <p:sp>
        <p:nvSpPr>
          <p:cNvPr id="2" name="TextBox 1">
            <a:extLst>
              <a:ext uri="{FF2B5EF4-FFF2-40B4-BE49-F238E27FC236}">
                <a16:creationId xmlns:a16="http://schemas.microsoft.com/office/drawing/2014/main" id="{EA832B67-431B-CF27-C3CA-79EDE1FF4327}"/>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Image from Ph.D. Comics by Jorge Cham</a:t>
            </a:r>
          </a:p>
        </p:txBody>
      </p:sp>
      <p:pic>
        <p:nvPicPr>
          <p:cNvPr id="13" name="Picture 12">
            <a:extLst>
              <a:ext uri="{FF2B5EF4-FFF2-40B4-BE49-F238E27FC236}">
                <a16:creationId xmlns:a16="http://schemas.microsoft.com/office/drawing/2014/main" id="{02D1377F-FD1E-958B-3A06-1FF5DE9D4739}"/>
              </a:ext>
            </a:extLst>
          </p:cNvPr>
          <p:cNvPicPr>
            <a:picLocks noChangeAspect="1"/>
          </p:cNvPicPr>
          <p:nvPr/>
        </p:nvPicPr>
        <p:blipFill>
          <a:blip r:embed="rId7"/>
          <a:srcRect/>
          <a:stretch/>
        </p:blipFill>
        <p:spPr>
          <a:xfrm>
            <a:off x="4483493" y="2387454"/>
            <a:ext cx="3225014" cy="3364532"/>
          </a:xfrm>
          <a:prstGeom prst="rect">
            <a:avLst/>
          </a:prstGeom>
        </p:spPr>
      </p:pic>
    </p:spTree>
    <p:extLst>
      <p:ext uri="{BB962C8B-B14F-4D97-AF65-F5344CB8AC3E}">
        <p14:creationId xmlns:p14="http://schemas.microsoft.com/office/powerpoint/2010/main" val="863946539"/>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Version Control?</a:t>
            </a:r>
          </a:p>
        </p:txBody>
      </p:sp>
      <p:sp>
        <p:nvSpPr>
          <p:cNvPr id="4" name="TextBox 3">
            <a:extLst>
              <a:ext uri="{FF2B5EF4-FFF2-40B4-BE49-F238E27FC236}">
                <a16:creationId xmlns:a16="http://schemas.microsoft.com/office/drawing/2014/main" id="{6C2EAE19-4A72-B0FA-0B0E-94DE6FE62E9E}"/>
              </a:ext>
            </a:extLst>
          </p:cNvPr>
          <p:cNvSpPr txBox="1"/>
          <p:nvPr/>
        </p:nvSpPr>
        <p:spPr>
          <a:xfrm>
            <a:off x="1385662" y="2487589"/>
            <a:ext cx="5343525" cy="1477328"/>
          </a:xfrm>
          <a:prstGeom prst="rect">
            <a:avLst/>
          </a:prstGeom>
          <a:noFill/>
        </p:spPr>
        <p:txBody>
          <a:bodyPr wrap="square" rtlCol="0">
            <a:spAutoFit/>
          </a:bodyPr>
          <a:lstStyle/>
          <a:p>
            <a:r>
              <a:rPr lang="en-US" dirty="0">
                <a:latin typeface="Congenial" panose="02000503040000020004" pitchFamily="2" charset="0"/>
              </a:rPr>
              <a:t>The next step up from this is </a:t>
            </a:r>
            <a:r>
              <a:rPr lang="en-US" b="1" dirty="0">
                <a:latin typeface="Congenial" panose="02000503040000020004" pitchFamily="2" charset="0"/>
              </a:rPr>
              <a:t>Local Version Revision Control. </a:t>
            </a:r>
            <a:r>
              <a:rPr lang="en-US" dirty="0">
                <a:latin typeface="Congenial" panose="02000503040000020004" pitchFamily="2" charset="0"/>
              </a:rPr>
              <a:t>Instead of saving entire files, only the revisions to the files are saved as differences </a:t>
            </a:r>
            <a:r>
              <a:rPr lang="en-US" b="1" dirty="0">
                <a:latin typeface="Congenial" panose="02000503040000020004" pitchFamily="2" charset="0"/>
              </a:rPr>
              <a:t>(patch sets</a:t>
            </a:r>
            <a:r>
              <a:rPr lang="en-US" dirty="0">
                <a:latin typeface="Congenial" panose="02000503040000020004" pitchFamily="2" charset="0"/>
              </a:rPr>
              <a:t>)</a:t>
            </a:r>
            <a:r>
              <a:rPr lang="en-US" b="1" dirty="0">
                <a:latin typeface="Congenial" panose="02000503040000020004" pitchFamily="2" charset="0"/>
              </a:rPr>
              <a:t>,</a:t>
            </a:r>
            <a:r>
              <a:rPr lang="en-US" dirty="0">
                <a:latin typeface="Congenial" panose="02000503040000020004" pitchFamily="2" charset="0"/>
              </a:rPr>
              <a:t> kept in a </a:t>
            </a:r>
            <a:r>
              <a:rPr lang="en-US" b="1" dirty="0">
                <a:latin typeface="Congenial" panose="02000503040000020004" pitchFamily="2" charset="0"/>
              </a:rPr>
              <a:t>Version Database. </a:t>
            </a:r>
            <a:endParaRPr lang="en-US" dirty="0">
              <a:latin typeface="Congenial" panose="02000503040000020004" pitchFamily="2" charset="0"/>
            </a:endParaRPr>
          </a:p>
        </p:txBody>
      </p:sp>
      <p:pic>
        <p:nvPicPr>
          <p:cNvPr id="8" name="Picture 7">
            <a:extLst>
              <a:ext uri="{FF2B5EF4-FFF2-40B4-BE49-F238E27FC236}">
                <a16:creationId xmlns:a16="http://schemas.microsoft.com/office/drawing/2014/main" id="{75E8AF11-D8F2-6698-9DDA-AA26B77FCB2F}"/>
              </a:ext>
            </a:extLst>
          </p:cNvPr>
          <p:cNvPicPr>
            <a:picLocks noChangeAspect="1"/>
          </p:cNvPicPr>
          <p:nvPr/>
        </p:nvPicPr>
        <p:blipFill>
          <a:blip r:embed="rId7"/>
          <a:srcRect/>
          <a:stretch/>
        </p:blipFill>
        <p:spPr>
          <a:xfrm>
            <a:off x="7576912" y="2635405"/>
            <a:ext cx="3229426" cy="2752793"/>
          </a:xfrm>
          <a:prstGeom prst="rect">
            <a:avLst/>
          </a:prstGeom>
        </p:spPr>
      </p:pic>
      <p:sp>
        <p:nvSpPr>
          <p:cNvPr id="10" name="TextBox 9">
            <a:extLst>
              <a:ext uri="{FF2B5EF4-FFF2-40B4-BE49-F238E27FC236}">
                <a16:creationId xmlns:a16="http://schemas.microsoft.com/office/drawing/2014/main" id="{9D2686BA-5B60-06A3-C26B-402D622E7D0E}"/>
              </a:ext>
            </a:extLst>
          </p:cNvPr>
          <p:cNvSpPr txBox="1"/>
          <p:nvPr/>
        </p:nvSpPr>
        <p:spPr>
          <a:xfrm>
            <a:off x="1685925" y="4135414"/>
            <a:ext cx="5043262"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99FF99"/>
                </a:solidFill>
                <a:latin typeface="Congenial" panose="02000503040000020004" pitchFamily="2" charset="0"/>
              </a:rPr>
              <a:t>Saves a BUNCH of storage space</a:t>
            </a:r>
          </a:p>
          <a:p>
            <a:pPr marL="285750" indent="-285750">
              <a:buFont typeface="Arial" panose="020B0604020202020204" pitchFamily="34" charset="0"/>
              <a:buChar char="•"/>
            </a:pPr>
            <a:r>
              <a:rPr lang="en-US" dirty="0">
                <a:solidFill>
                  <a:srgbClr val="99FF99"/>
                </a:solidFill>
                <a:latin typeface="Congenial" panose="02000503040000020004" pitchFamily="2" charset="0"/>
              </a:rPr>
              <a:t>Can examine changes to a file easily</a:t>
            </a:r>
          </a:p>
          <a:p>
            <a:pPr marL="285750" indent="-285750">
              <a:buFont typeface="Arial" panose="020B0604020202020204" pitchFamily="34" charset="0"/>
              <a:buChar char="•"/>
            </a:pPr>
            <a:r>
              <a:rPr lang="en-US" dirty="0">
                <a:solidFill>
                  <a:srgbClr val="FF99CC"/>
                </a:solidFill>
                <a:latin typeface="Congenial" panose="02000503040000020004" pitchFamily="2" charset="0"/>
              </a:rPr>
              <a:t>Localized, so collaboration is still difficult</a:t>
            </a:r>
          </a:p>
        </p:txBody>
      </p:sp>
      <p:sp>
        <p:nvSpPr>
          <p:cNvPr id="2" name="TextBox 1">
            <a:extLst>
              <a:ext uri="{FF2B5EF4-FFF2-40B4-BE49-F238E27FC236}">
                <a16:creationId xmlns:a16="http://schemas.microsoft.com/office/drawing/2014/main" id="{A3F1B44A-8A9F-75A4-9A5D-7E2C143ECC4B}"/>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Image from Chacon &amp; Straub’s ‘Pro Git’.</a:t>
            </a:r>
          </a:p>
        </p:txBody>
      </p:sp>
    </p:spTree>
    <p:extLst>
      <p:ext uri="{BB962C8B-B14F-4D97-AF65-F5344CB8AC3E}">
        <p14:creationId xmlns:p14="http://schemas.microsoft.com/office/powerpoint/2010/main" val="1779507081"/>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Version Control?</a:t>
            </a:r>
          </a:p>
        </p:txBody>
      </p:sp>
      <p:sp>
        <p:nvSpPr>
          <p:cNvPr id="4" name="TextBox 3">
            <a:extLst>
              <a:ext uri="{FF2B5EF4-FFF2-40B4-BE49-F238E27FC236}">
                <a16:creationId xmlns:a16="http://schemas.microsoft.com/office/drawing/2014/main" id="{6C2EAE19-4A72-B0FA-0B0E-94DE6FE62E9E}"/>
              </a:ext>
            </a:extLst>
          </p:cNvPr>
          <p:cNvSpPr txBox="1"/>
          <p:nvPr/>
        </p:nvSpPr>
        <p:spPr>
          <a:xfrm>
            <a:off x="1385662" y="2487589"/>
            <a:ext cx="5343525" cy="1477328"/>
          </a:xfrm>
          <a:prstGeom prst="rect">
            <a:avLst/>
          </a:prstGeom>
          <a:noFill/>
        </p:spPr>
        <p:txBody>
          <a:bodyPr wrap="square" rtlCol="0">
            <a:spAutoFit/>
          </a:bodyPr>
          <a:lstStyle/>
          <a:p>
            <a:r>
              <a:rPr lang="en-US" dirty="0">
                <a:latin typeface="Congenial" panose="02000503040000020004" pitchFamily="2" charset="0"/>
              </a:rPr>
              <a:t>To address collaboration, </a:t>
            </a:r>
            <a:r>
              <a:rPr lang="en-US" b="1" dirty="0">
                <a:latin typeface="Congenial" panose="02000503040000020004" pitchFamily="2" charset="0"/>
              </a:rPr>
              <a:t>Centralized Version Control Systems </a:t>
            </a:r>
            <a:r>
              <a:rPr lang="en-US" dirty="0">
                <a:latin typeface="Congenial" panose="02000503040000020004" pitchFamily="2" charset="0"/>
              </a:rPr>
              <a:t>were developed. A single server contains the revision control system, and clients check out files and revise them and submit their changes.</a:t>
            </a:r>
          </a:p>
        </p:txBody>
      </p:sp>
      <p:pic>
        <p:nvPicPr>
          <p:cNvPr id="8" name="Picture 7">
            <a:extLst>
              <a:ext uri="{FF2B5EF4-FFF2-40B4-BE49-F238E27FC236}">
                <a16:creationId xmlns:a16="http://schemas.microsoft.com/office/drawing/2014/main" id="{75E8AF11-D8F2-6698-9DDA-AA26B77FCB2F}"/>
              </a:ext>
            </a:extLst>
          </p:cNvPr>
          <p:cNvPicPr>
            <a:picLocks noChangeAspect="1"/>
          </p:cNvPicPr>
          <p:nvPr/>
        </p:nvPicPr>
        <p:blipFill>
          <a:blip r:embed="rId7"/>
          <a:srcRect/>
          <a:stretch/>
        </p:blipFill>
        <p:spPr>
          <a:xfrm>
            <a:off x="7576912" y="2487590"/>
            <a:ext cx="3229426" cy="2654268"/>
          </a:xfrm>
          <a:prstGeom prst="rect">
            <a:avLst/>
          </a:prstGeom>
        </p:spPr>
      </p:pic>
      <p:sp>
        <p:nvSpPr>
          <p:cNvPr id="10" name="TextBox 9">
            <a:extLst>
              <a:ext uri="{FF2B5EF4-FFF2-40B4-BE49-F238E27FC236}">
                <a16:creationId xmlns:a16="http://schemas.microsoft.com/office/drawing/2014/main" id="{9D2686BA-5B60-06A3-C26B-402D622E7D0E}"/>
              </a:ext>
            </a:extLst>
          </p:cNvPr>
          <p:cNvSpPr txBox="1"/>
          <p:nvPr/>
        </p:nvSpPr>
        <p:spPr>
          <a:xfrm>
            <a:off x="1685925" y="4135414"/>
            <a:ext cx="5043262"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99FF99"/>
                </a:solidFill>
                <a:latin typeface="Congenial" panose="02000503040000020004" pitchFamily="2" charset="0"/>
              </a:rPr>
              <a:t>Everyone can see what everyone is doing</a:t>
            </a:r>
          </a:p>
          <a:p>
            <a:pPr marL="285750" indent="-285750">
              <a:buFont typeface="Arial" panose="020B0604020202020204" pitchFamily="34" charset="0"/>
              <a:buChar char="•"/>
            </a:pPr>
            <a:r>
              <a:rPr lang="en-US" dirty="0">
                <a:solidFill>
                  <a:srgbClr val="99FF99"/>
                </a:solidFill>
                <a:latin typeface="Congenial" panose="02000503040000020004" pitchFamily="2" charset="0"/>
              </a:rPr>
              <a:t>Files are shared from a centralized location</a:t>
            </a:r>
          </a:p>
          <a:p>
            <a:pPr marL="285750" indent="-285750">
              <a:buFont typeface="Arial" panose="020B0604020202020204" pitchFamily="34" charset="0"/>
              <a:buChar char="•"/>
            </a:pPr>
            <a:r>
              <a:rPr lang="en-US" dirty="0">
                <a:solidFill>
                  <a:srgbClr val="99FF99"/>
                </a:solidFill>
                <a:latin typeface="Congenial" panose="02000503040000020004" pitchFamily="2" charset="0"/>
              </a:rPr>
              <a:t>Administrator has fine-grained control</a:t>
            </a:r>
          </a:p>
          <a:p>
            <a:pPr marL="285750" indent="-285750">
              <a:buFont typeface="Arial" panose="020B0604020202020204" pitchFamily="34" charset="0"/>
              <a:buChar char="•"/>
            </a:pPr>
            <a:r>
              <a:rPr lang="en-US" dirty="0">
                <a:solidFill>
                  <a:srgbClr val="FF99CC"/>
                </a:solidFill>
                <a:latin typeface="Congenial" panose="02000503040000020004" pitchFamily="2" charset="0"/>
              </a:rPr>
              <a:t>Single point of failure… the server</a:t>
            </a:r>
          </a:p>
        </p:txBody>
      </p:sp>
      <p:sp>
        <p:nvSpPr>
          <p:cNvPr id="2" name="TextBox 1">
            <a:extLst>
              <a:ext uri="{FF2B5EF4-FFF2-40B4-BE49-F238E27FC236}">
                <a16:creationId xmlns:a16="http://schemas.microsoft.com/office/drawing/2014/main" id="{8704E5F9-E036-3BBC-37CB-E569A2A8785D}"/>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Image from Chacon &amp; Straub’s ‘Pro Git’.</a:t>
            </a:r>
          </a:p>
        </p:txBody>
      </p:sp>
    </p:spTree>
    <p:extLst>
      <p:ext uri="{BB962C8B-B14F-4D97-AF65-F5344CB8AC3E}">
        <p14:creationId xmlns:p14="http://schemas.microsoft.com/office/powerpoint/2010/main" val="2684123763"/>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Version Control?</a:t>
            </a:r>
          </a:p>
        </p:txBody>
      </p:sp>
      <p:sp>
        <p:nvSpPr>
          <p:cNvPr id="4" name="TextBox 3">
            <a:extLst>
              <a:ext uri="{FF2B5EF4-FFF2-40B4-BE49-F238E27FC236}">
                <a16:creationId xmlns:a16="http://schemas.microsoft.com/office/drawing/2014/main" id="{6C2EAE19-4A72-B0FA-0B0E-94DE6FE62E9E}"/>
              </a:ext>
            </a:extLst>
          </p:cNvPr>
          <p:cNvSpPr txBox="1"/>
          <p:nvPr/>
        </p:nvSpPr>
        <p:spPr>
          <a:xfrm>
            <a:off x="1385662" y="2487589"/>
            <a:ext cx="5343525" cy="1477328"/>
          </a:xfrm>
          <a:prstGeom prst="rect">
            <a:avLst/>
          </a:prstGeom>
          <a:noFill/>
        </p:spPr>
        <p:txBody>
          <a:bodyPr wrap="square" rtlCol="0">
            <a:spAutoFit/>
          </a:bodyPr>
          <a:lstStyle/>
          <a:p>
            <a:r>
              <a:rPr lang="en-US" dirty="0">
                <a:latin typeface="Congenial" panose="02000503040000020004" pitchFamily="2" charset="0"/>
              </a:rPr>
              <a:t>The final evolution of this, as of now, is the </a:t>
            </a:r>
            <a:r>
              <a:rPr lang="en-US" b="1" dirty="0">
                <a:latin typeface="Congenial" panose="02000503040000020004" pitchFamily="2" charset="0"/>
              </a:rPr>
              <a:t>Distributed Version Control System. </a:t>
            </a:r>
            <a:r>
              <a:rPr lang="en-US" dirty="0">
                <a:latin typeface="Congenial" panose="02000503040000020004" pitchFamily="2" charset="0"/>
              </a:rPr>
              <a:t>In this system, clients don’t just check out a snapshot of a file, they fully mirror the entire repository of changes.</a:t>
            </a:r>
            <a:endParaRPr lang="en-US" b="1" dirty="0">
              <a:latin typeface="Congenial" panose="02000503040000020004" pitchFamily="2" charset="0"/>
            </a:endParaRPr>
          </a:p>
        </p:txBody>
      </p:sp>
      <p:pic>
        <p:nvPicPr>
          <p:cNvPr id="8" name="Picture 7">
            <a:extLst>
              <a:ext uri="{FF2B5EF4-FFF2-40B4-BE49-F238E27FC236}">
                <a16:creationId xmlns:a16="http://schemas.microsoft.com/office/drawing/2014/main" id="{75E8AF11-D8F2-6698-9DDA-AA26B77FCB2F}"/>
              </a:ext>
            </a:extLst>
          </p:cNvPr>
          <p:cNvPicPr>
            <a:picLocks noChangeAspect="1"/>
          </p:cNvPicPr>
          <p:nvPr/>
        </p:nvPicPr>
        <p:blipFill>
          <a:blip r:embed="rId7"/>
          <a:srcRect/>
          <a:stretch/>
        </p:blipFill>
        <p:spPr>
          <a:xfrm>
            <a:off x="7667626" y="2236755"/>
            <a:ext cx="3000374" cy="3606882"/>
          </a:xfrm>
          <a:prstGeom prst="rect">
            <a:avLst/>
          </a:prstGeom>
        </p:spPr>
      </p:pic>
      <p:sp>
        <p:nvSpPr>
          <p:cNvPr id="10" name="TextBox 9">
            <a:extLst>
              <a:ext uri="{FF2B5EF4-FFF2-40B4-BE49-F238E27FC236}">
                <a16:creationId xmlns:a16="http://schemas.microsoft.com/office/drawing/2014/main" id="{9D2686BA-5B60-06A3-C26B-402D622E7D0E}"/>
              </a:ext>
            </a:extLst>
          </p:cNvPr>
          <p:cNvSpPr txBox="1"/>
          <p:nvPr/>
        </p:nvSpPr>
        <p:spPr>
          <a:xfrm>
            <a:off x="1685925" y="4135414"/>
            <a:ext cx="5043262"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99FF99"/>
                </a:solidFill>
                <a:latin typeface="Congenial" panose="02000503040000020004" pitchFamily="2" charset="0"/>
              </a:rPr>
              <a:t>All the benefits of previous forms of VCS</a:t>
            </a:r>
          </a:p>
          <a:p>
            <a:pPr marL="285750" indent="-285750">
              <a:buFont typeface="Arial" panose="020B0604020202020204" pitchFamily="34" charset="0"/>
              <a:buChar char="•"/>
            </a:pPr>
            <a:r>
              <a:rPr lang="en-US" dirty="0">
                <a:solidFill>
                  <a:srgbClr val="99FF99"/>
                </a:solidFill>
                <a:latin typeface="Congenial" panose="02000503040000020004" pitchFamily="2" charset="0"/>
              </a:rPr>
              <a:t>Database redundancy</a:t>
            </a:r>
          </a:p>
          <a:p>
            <a:pPr marL="285750" indent="-285750">
              <a:buFont typeface="Arial" panose="020B0604020202020204" pitchFamily="34" charset="0"/>
              <a:buChar char="•"/>
            </a:pPr>
            <a:r>
              <a:rPr lang="en-US" dirty="0">
                <a:solidFill>
                  <a:srgbClr val="99FF99"/>
                </a:solidFill>
                <a:latin typeface="Congenial" panose="02000503040000020004" pitchFamily="2" charset="0"/>
              </a:rPr>
              <a:t>Supports multiple repositories</a:t>
            </a:r>
          </a:p>
          <a:p>
            <a:pPr marL="285750" indent="-285750">
              <a:buFont typeface="Arial" panose="020B0604020202020204" pitchFamily="34" charset="0"/>
              <a:buChar char="•"/>
            </a:pPr>
            <a:r>
              <a:rPr lang="en-US" dirty="0">
                <a:solidFill>
                  <a:srgbClr val="99FF99"/>
                </a:solidFill>
                <a:latin typeface="Congenial" panose="02000503040000020004" pitchFamily="2" charset="0"/>
              </a:rPr>
              <a:t>Multiple group collaborations</a:t>
            </a:r>
          </a:p>
          <a:p>
            <a:pPr marL="285750" indent="-285750">
              <a:buFont typeface="Arial" panose="020B0604020202020204" pitchFamily="34" charset="0"/>
              <a:buChar char="•"/>
            </a:pPr>
            <a:r>
              <a:rPr lang="en-US" dirty="0">
                <a:solidFill>
                  <a:srgbClr val="FF99CC"/>
                </a:solidFill>
                <a:latin typeface="Congenial" panose="02000503040000020004" pitchFamily="2" charset="0"/>
              </a:rPr>
              <a:t>Can be difficult to set up collaborator access</a:t>
            </a:r>
          </a:p>
        </p:txBody>
      </p:sp>
      <p:sp>
        <p:nvSpPr>
          <p:cNvPr id="2" name="TextBox 1">
            <a:extLst>
              <a:ext uri="{FF2B5EF4-FFF2-40B4-BE49-F238E27FC236}">
                <a16:creationId xmlns:a16="http://schemas.microsoft.com/office/drawing/2014/main" id="{8704E5F9-E036-3BBC-37CB-E569A2A8785D}"/>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Image from Chacon &amp; Straub’s ‘Pro Git’.</a:t>
            </a:r>
          </a:p>
        </p:txBody>
      </p:sp>
    </p:spTree>
    <p:extLst>
      <p:ext uri="{BB962C8B-B14F-4D97-AF65-F5344CB8AC3E}">
        <p14:creationId xmlns:p14="http://schemas.microsoft.com/office/powerpoint/2010/main" val="3696999307"/>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What is Git?</a:t>
            </a:r>
          </a:p>
        </p:txBody>
      </p:sp>
    </p:spTree>
    <p:extLst>
      <p:ext uri="{BB962C8B-B14F-4D97-AF65-F5344CB8AC3E}">
        <p14:creationId xmlns:p14="http://schemas.microsoft.com/office/powerpoint/2010/main" val="957988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Git?</a:t>
            </a:r>
          </a:p>
        </p:txBody>
      </p:sp>
      <p:sp>
        <p:nvSpPr>
          <p:cNvPr id="4" name="TextBox 3">
            <a:extLst>
              <a:ext uri="{FF2B5EF4-FFF2-40B4-BE49-F238E27FC236}">
                <a16:creationId xmlns:a16="http://schemas.microsoft.com/office/drawing/2014/main" id="{6C2EAE19-4A72-B0FA-0B0E-94DE6FE62E9E}"/>
              </a:ext>
            </a:extLst>
          </p:cNvPr>
          <p:cNvSpPr txBox="1"/>
          <p:nvPr/>
        </p:nvSpPr>
        <p:spPr>
          <a:xfrm>
            <a:off x="4147912" y="2194552"/>
            <a:ext cx="6605506" cy="1200329"/>
          </a:xfrm>
          <a:prstGeom prst="rect">
            <a:avLst/>
          </a:prstGeom>
          <a:noFill/>
        </p:spPr>
        <p:txBody>
          <a:bodyPr wrap="square" rtlCol="0">
            <a:spAutoFit/>
          </a:bodyPr>
          <a:lstStyle/>
          <a:p>
            <a:r>
              <a:rPr lang="en-US" dirty="0">
                <a:latin typeface="Congenial" panose="02000503040000020004" pitchFamily="2" charset="0"/>
              </a:rPr>
              <a:t>Git is a </a:t>
            </a:r>
            <a:r>
              <a:rPr lang="en-US" b="1" dirty="0">
                <a:latin typeface="Congenial" panose="02000503040000020004" pitchFamily="2" charset="0"/>
              </a:rPr>
              <a:t>Distributed Version Control System. </a:t>
            </a:r>
            <a:r>
              <a:rPr lang="en-US" dirty="0">
                <a:latin typeface="Congenial" panose="02000503040000020004" pitchFamily="2" charset="0"/>
              </a:rPr>
              <a:t>It was created to keep track of changes being made by multiple contributors in the early years of the development of Linux… largely by the same guy  who created Linux… </a:t>
            </a:r>
            <a:r>
              <a:rPr lang="en-US" b="1" dirty="0">
                <a:latin typeface="Congenial" panose="02000503040000020004" pitchFamily="2" charset="0"/>
              </a:rPr>
              <a:t>Linus Torvalds.</a:t>
            </a:r>
            <a:r>
              <a:rPr lang="en-US" dirty="0">
                <a:latin typeface="Congenial" panose="02000503040000020004" pitchFamily="2" charset="0"/>
              </a:rPr>
              <a:t> </a:t>
            </a:r>
            <a:r>
              <a:rPr lang="en-US" b="1" dirty="0">
                <a:latin typeface="Congenial" panose="02000503040000020004" pitchFamily="2" charset="0"/>
              </a:rPr>
              <a:t> </a:t>
            </a:r>
            <a:r>
              <a:rPr lang="en-US" dirty="0">
                <a:latin typeface="Congenial" panose="02000503040000020004" pitchFamily="2" charset="0"/>
              </a:rPr>
              <a:t> </a:t>
            </a:r>
            <a:endParaRPr lang="en-US" b="1" dirty="0">
              <a:latin typeface="Congenial" panose="02000503040000020004" pitchFamily="2" charset="0"/>
            </a:endParaRPr>
          </a:p>
        </p:txBody>
      </p:sp>
      <p:pic>
        <p:nvPicPr>
          <p:cNvPr id="8" name="Picture 7">
            <a:extLst>
              <a:ext uri="{FF2B5EF4-FFF2-40B4-BE49-F238E27FC236}">
                <a16:creationId xmlns:a16="http://schemas.microsoft.com/office/drawing/2014/main" id="{75E8AF11-D8F2-6698-9DDA-AA26B77FCB2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29007" y="1980016"/>
            <a:ext cx="3000374" cy="3555998"/>
          </a:xfrm>
          <a:prstGeom prst="rect">
            <a:avLst/>
          </a:prstGeom>
        </p:spPr>
      </p:pic>
      <p:pic>
        <p:nvPicPr>
          <p:cNvPr id="13" name="Picture 12" descr="A person wearing glasses&#10;&#10;Description automatically generated with low confidence">
            <a:extLst>
              <a:ext uri="{FF2B5EF4-FFF2-40B4-BE49-F238E27FC236}">
                <a16:creationId xmlns:a16="http://schemas.microsoft.com/office/drawing/2014/main" id="{5E6CADE3-350A-74C4-1161-A9D9A4D526AE}"/>
              </a:ext>
            </a:extLst>
          </p:cNvPr>
          <p:cNvPicPr>
            <a:picLocks noChangeAspect="1"/>
          </p:cNvPicPr>
          <p:nvPr/>
        </p:nvPicPr>
        <p:blipFill>
          <a:blip r:embed="rId9"/>
          <a:stretch>
            <a:fillRect/>
          </a:stretch>
        </p:blipFill>
        <p:spPr>
          <a:xfrm>
            <a:off x="9296194" y="3682672"/>
            <a:ext cx="1419124" cy="2080613"/>
          </a:xfrm>
          <a:prstGeom prst="rect">
            <a:avLst/>
          </a:prstGeom>
        </p:spPr>
      </p:pic>
      <p:sp>
        <p:nvSpPr>
          <p:cNvPr id="14" name="TextBox 13">
            <a:extLst>
              <a:ext uri="{FF2B5EF4-FFF2-40B4-BE49-F238E27FC236}">
                <a16:creationId xmlns:a16="http://schemas.microsoft.com/office/drawing/2014/main" id="{D4BD77DD-D78F-92CE-CE19-67E45F306421}"/>
              </a:ext>
            </a:extLst>
          </p:cNvPr>
          <p:cNvSpPr txBox="1"/>
          <p:nvPr/>
        </p:nvSpPr>
        <p:spPr>
          <a:xfrm>
            <a:off x="5717136" y="3845815"/>
            <a:ext cx="3209904" cy="1354217"/>
          </a:xfrm>
          <a:prstGeom prst="rect">
            <a:avLst/>
          </a:prstGeom>
          <a:noFill/>
        </p:spPr>
        <p:txBody>
          <a:bodyPr wrap="square" rtlCol="0">
            <a:spAutoFit/>
          </a:bodyPr>
          <a:lstStyle/>
          <a:p>
            <a:pPr algn="r"/>
            <a:r>
              <a:rPr lang="en-US" b="1" dirty="0">
                <a:latin typeface="Congenial" panose="02000503040000020004" pitchFamily="2" charset="0"/>
              </a:rPr>
              <a:t>Git evolved from </a:t>
            </a:r>
            <a:r>
              <a:rPr lang="en-US" b="1" dirty="0" err="1">
                <a:latin typeface="Congenial" panose="02000503040000020004" pitchFamily="2" charset="0"/>
              </a:rPr>
              <a:t>BitKeeper</a:t>
            </a:r>
            <a:r>
              <a:rPr lang="en-US" b="1" dirty="0">
                <a:latin typeface="Congenial" panose="02000503040000020004" pitchFamily="2" charset="0"/>
              </a:rPr>
              <a:t>:</a:t>
            </a:r>
          </a:p>
          <a:p>
            <a:pPr marL="285750" indent="-285750" algn="r">
              <a:buFont typeface="Arial" panose="020B0604020202020204" pitchFamily="34" charset="0"/>
              <a:buChar char="•"/>
            </a:pPr>
            <a:r>
              <a:rPr lang="en-US" sz="1600" i="1" dirty="0">
                <a:latin typeface="Congenial" panose="02000503040000020004" pitchFamily="2" charset="0"/>
              </a:rPr>
              <a:t>Faster</a:t>
            </a:r>
          </a:p>
          <a:p>
            <a:pPr marL="285750" indent="-285750" algn="r">
              <a:buFont typeface="Arial" panose="020B0604020202020204" pitchFamily="34" charset="0"/>
              <a:buChar char="•"/>
            </a:pPr>
            <a:r>
              <a:rPr lang="en-US" sz="1600" i="1" dirty="0">
                <a:latin typeface="Congenial" panose="02000503040000020004" pitchFamily="2" charset="0"/>
              </a:rPr>
              <a:t>Simpler</a:t>
            </a:r>
          </a:p>
          <a:p>
            <a:pPr marL="285750" indent="-285750" algn="r">
              <a:buFont typeface="Arial" panose="020B0604020202020204" pitchFamily="34" charset="0"/>
              <a:buChar char="•"/>
            </a:pPr>
            <a:r>
              <a:rPr lang="en-US" sz="1600" i="1" dirty="0">
                <a:latin typeface="Congenial" panose="02000503040000020004" pitchFamily="2" charset="0"/>
              </a:rPr>
              <a:t>Large Projects</a:t>
            </a:r>
          </a:p>
          <a:p>
            <a:pPr marL="285750" indent="-285750" algn="r">
              <a:buFont typeface="Arial" panose="020B0604020202020204" pitchFamily="34" charset="0"/>
              <a:buChar char="•"/>
            </a:pPr>
            <a:r>
              <a:rPr lang="en-US" sz="1600" i="1" dirty="0">
                <a:latin typeface="Congenial" panose="02000503040000020004" pitchFamily="2" charset="0"/>
              </a:rPr>
              <a:t>Fully Distributed</a:t>
            </a:r>
          </a:p>
        </p:txBody>
      </p:sp>
    </p:spTree>
    <p:extLst>
      <p:ext uri="{BB962C8B-B14F-4D97-AF65-F5344CB8AC3E}">
        <p14:creationId xmlns:p14="http://schemas.microsoft.com/office/powerpoint/2010/main" val="3089629579"/>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Git?</a:t>
            </a:r>
          </a:p>
        </p:txBody>
      </p:sp>
      <p:sp>
        <p:nvSpPr>
          <p:cNvPr id="4" name="TextBox 3">
            <a:extLst>
              <a:ext uri="{FF2B5EF4-FFF2-40B4-BE49-F238E27FC236}">
                <a16:creationId xmlns:a16="http://schemas.microsoft.com/office/drawing/2014/main" id="{6C2EAE19-4A72-B0FA-0B0E-94DE6FE62E9E}"/>
              </a:ext>
            </a:extLst>
          </p:cNvPr>
          <p:cNvSpPr txBox="1"/>
          <p:nvPr/>
        </p:nvSpPr>
        <p:spPr>
          <a:xfrm>
            <a:off x="683664" y="2194552"/>
            <a:ext cx="10776246" cy="3400931"/>
          </a:xfrm>
          <a:prstGeom prst="rect">
            <a:avLst/>
          </a:prstGeom>
          <a:noFill/>
        </p:spPr>
        <p:txBody>
          <a:bodyPr wrap="square" rtlCol="0">
            <a:spAutoFit/>
          </a:bodyPr>
          <a:lstStyle/>
          <a:p>
            <a:pPr algn="ctr">
              <a:spcAft>
                <a:spcPts val="600"/>
              </a:spcAft>
            </a:pPr>
            <a:r>
              <a:rPr lang="en-US" b="1" dirty="0">
                <a:latin typeface="Congenial" panose="02000503040000020004" pitchFamily="2" charset="0"/>
              </a:rPr>
              <a:t>Local Operations </a:t>
            </a:r>
          </a:p>
          <a:p>
            <a:pPr algn="ctr">
              <a:spcAft>
                <a:spcPts val="1200"/>
              </a:spcAft>
            </a:pPr>
            <a:r>
              <a:rPr lang="en-US" sz="1400" dirty="0">
                <a:latin typeface="Congenial" panose="02000503040000020004" pitchFamily="2" charset="0"/>
              </a:rPr>
              <a:t>This is what makes Git stand out from other VCSs. Because your Git installation mirrors repositories, the majority of operations on files have no network latency, as those operations are taking place on your own system. It also means that you can work without a network connection, say, on an airplane, or when Cox goes down for the evening.</a:t>
            </a:r>
          </a:p>
          <a:p>
            <a:pPr algn="ctr">
              <a:spcAft>
                <a:spcPts val="600"/>
              </a:spcAft>
            </a:pPr>
            <a:r>
              <a:rPr lang="en-US" b="1" dirty="0">
                <a:latin typeface="Congenial" panose="02000503040000020004" pitchFamily="2" charset="0"/>
              </a:rPr>
              <a:t>Integrity</a:t>
            </a:r>
          </a:p>
          <a:p>
            <a:pPr algn="ctr">
              <a:spcAft>
                <a:spcPts val="1200"/>
              </a:spcAft>
            </a:pPr>
            <a:r>
              <a:rPr lang="en-US" sz="1400" dirty="0">
                <a:latin typeface="Congenial" panose="02000503040000020004" pitchFamily="2" charset="0"/>
              </a:rPr>
              <a:t>Git makes fundamental use of SHA-1 hash checksums. It is impossible to fool it (or at least without a huge amount of effort). No file or directory can be changed without Git knowing it. This applies both to intentional deception attempts as well as network transfer file corruption. Everything in Git’s database is stored and referenced by checksums.</a:t>
            </a:r>
          </a:p>
          <a:p>
            <a:pPr algn="ctr">
              <a:spcAft>
                <a:spcPts val="600"/>
              </a:spcAft>
            </a:pPr>
            <a:r>
              <a:rPr lang="en-US" b="1" dirty="0">
                <a:latin typeface="Congenial" panose="02000503040000020004" pitchFamily="2" charset="0"/>
              </a:rPr>
              <a:t>Snapshots, not Differences</a:t>
            </a:r>
          </a:p>
          <a:p>
            <a:pPr algn="ctr">
              <a:spcAft>
                <a:spcPts val="600"/>
              </a:spcAft>
            </a:pPr>
            <a:r>
              <a:rPr lang="en-US" sz="1400" dirty="0">
                <a:latin typeface="Congenial" panose="02000503040000020004" pitchFamily="2" charset="0"/>
              </a:rPr>
              <a:t>Most VCSs use </a:t>
            </a:r>
            <a:r>
              <a:rPr lang="el-GR" sz="1400" dirty="0"/>
              <a:t>Δ</a:t>
            </a:r>
            <a:r>
              <a:rPr lang="en-US" sz="1400" dirty="0">
                <a:latin typeface="Congenial" panose="02000503040000020004" pitchFamily="2" charset="0"/>
              </a:rPr>
              <a:t>-based version control… that is, they store information as a list of file-based </a:t>
            </a:r>
            <a:r>
              <a:rPr lang="en-US" sz="1400" i="1" dirty="0">
                <a:latin typeface="Congenial" panose="02000503040000020004" pitchFamily="2" charset="0"/>
              </a:rPr>
              <a:t>changes. </a:t>
            </a:r>
            <a:r>
              <a:rPr lang="en-US" sz="1400" dirty="0">
                <a:latin typeface="Congenial" panose="02000503040000020004" pitchFamily="2" charset="0"/>
              </a:rPr>
              <a:t>Git can be best conceptualized as a ‘mini-filesystem’, which is updated every time you </a:t>
            </a:r>
            <a:r>
              <a:rPr lang="en-US" sz="1400" b="1" dirty="0">
                <a:latin typeface="Congenial" panose="02000503040000020004" pitchFamily="2" charset="0"/>
              </a:rPr>
              <a:t>commit</a:t>
            </a:r>
            <a:r>
              <a:rPr lang="en-US" sz="1400" dirty="0">
                <a:latin typeface="Congenial" panose="02000503040000020004" pitchFamily="2" charset="0"/>
              </a:rPr>
              <a:t> a change. It ‘snapshots’ the result of the commit… and then stores those snapshots, extracting whatever it needs by comparing snapshots.</a:t>
            </a:r>
          </a:p>
        </p:txBody>
      </p:sp>
    </p:spTree>
    <p:extLst>
      <p:ext uri="{BB962C8B-B14F-4D97-AF65-F5344CB8AC3E}">
        <p14:creationId xmlns:p14="http://schemas.microsoft.com/office/powerpoint/2010/main" val="355626653"/>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Git?</a:t>
            </a:r>
          </a:p>
        </p:txBody>
      </p:sp>
      <p:sp>
        <p:nvSpPr>
          <p:cNvPr id="4" name="TextBox 3">
            <a:extLst>
              <a:ext uri="{FF2B5EF4-FFF2-40B4-BE49-F238E27FC236}">
                <a16:creationId xmlns:a16="http://schemas.microsoft.com/office/drawing/2014/main" id="{6C2EAE19-4A72-B0FA-0B0E-94DE6FE62E9E}"/>
              </a:ext>
            </a:extLst>
          </p:cNvPr>
          <p:cNvSpPr txBox="1"/>
          <p:nvPr/>
        </p:nvSpPr>
        <p:spPr>
          <a:xfrm>
            <a:off x="683664" y="2194552"/>
            <a:ext cx="10776246" cy="1815882"/>
          </a:xfrm>
          <a:prstGeom prst="rect">
            <a:avLst/>
          </a:prstGeom>
          <a:noFill/>
        </p:spPr>
        <p:txBody>
          <a:bodyPr wrap="square" rtlCol="0">
            <a:spAutoFit/>
          </a:bodyPr>
          <a:lstStyle/>
          <a:p>
            <a:pPr algn="ctr">
              <a:spcAft>
                <a:spcPts val="600"/>
              </a:spcAft>
            </a:pPr>
            <a:r>
              <a:rPr lang="en-US" b="1" dirty="0">
                <a:latin typeface="Congenial" panose="02000503040000020004" pitchFamily="2" charset="0"/>
              </a:rPr>
              <a:t>Only Adds Data</a:t>
            </a:r>
          </a:p>
          <a:p>
            <a:pPr algn="ctr">
              <a:spcAft>
                <a:spcPts val="1200"/>
              </a:spcAft>
            </a:pPr>
            <a:r>
              <a:rPr lang="en-US" sz="1400" dirty="0">
                <a:latin typeface="Congenial" panose="02000503040000020004" pitchFamily="2" charset="0"/>
              </a:rPr>
              <a:t>Nearly all operations in Git add data to the database. It’s (almost) impossible to erase data in anyway, which both protects the systems integrity AND makes it difficult to truly screw anything up.</a:t>
            </a:r>
          </a:p>
          <a:p>
            <a:pPr algn="ctr">
              <a:spcAft>
                <a:spcPts val="600"/>
              </a:spcAft>
            </a:pPr>
            <a:r>
              <a:rPr lang="en-US" b="1" dirty="0">
                <a:latin typeface="Congenial" panose="02000503040000020004" pitchFamily="2" charset="0"/>
              </a:rPr>
              <a:t>Supports Non-Linear Workflows</a:t>
            </a:r>
          </a:p>
          <a:p>
            <a:pPr algn="ctr">
              <a:spcAft>
                <a:spcPts val="600"/>
              </a:spcAft>
            </a:pPr>
            <a:r>
              <a:rPr lang="en-US" sz="1400" dirty="0">
                <a:latin typeface="Congenial" panose="02000503040000020004" pitchFamily="2" charset="0"/>
              </a:rPr>
              <a:t>In non-linear workflow, workflow is split into multiple </a:t>
            </a:r>
            <a:r>
              <a:rPr lang="en-US" sz="1400" b="1" dirty="0">
                <a:latin typeface="Congenial" panose="02000503040000020004" pitchFamily="2" charset="0"/>
              </a:rPr>
              <a:t>branches</a:t>
            </a:r>
            <a:r>
              <a:rPr lang="en-US" sz="1400" dirty="0">
                <a:latin typeface="Congenial" panose="02000503040000020004" pitchFamily="2" charset="0"/>
              </a:rPr>
              <a:t> each of which is dealt with separately and independently from each other. </a:t>
            </a:r>
          </a:p>
        </p:txBody>
      </p:sp>
    </p:spTree>
    <p:extLst>
      <p:ext uri="{BB962C8B-B14F-4D97-AF65-F5344CB8AC3E}">
        <p14:creationId xmlns:p14="http://schemas.microsoft.com/office/powerpoint/2010/main" val="4040515430"/>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What is </a:t>
            </a:r>
            <a:r>
              <a:rPr lang="en-US" sz="6000" dirty="0" err="1">
                <a:latin typeface="Congenial Black" panose="02000503040000020004" pitchFamily="2" charset="0"/>
              </a:rPr>
              <a:t>Github</a:t>
            </a:r>
            <a:r>
              <a:rPr lang="en-US" sz="6000" dirty="0">
                <a:latin typeface="Congenial Black" panose="02000503040000020004" pitchFamily="2" charset="0"/>
              </a:rPr>
              <a:t>?</a:t>
            </a:r>
          </a:p>
        </p:txBody>
      </p:sp>
    </p:spTree>
    <p:extLst>
      <p:ext uri="{BB962C8B-B14F-4D97-AF65-F5344CB8AC3E}">
        <p14:creationId xmlns:p14="http://schemas.microsoft.com/office/powerpoint/2010/main" val="4098276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GitHub?</a:t>
            </a:r>
          </a:p>
        </p:txBody>
      </p:sp>
      <p:sp>
        <p:nvSpPr>
          <p:cNvPr id="4" name="TextBox 3">
            <a:extLst>
              <a:ext uri="{FF2B5EF4-FFF2-40B4-BE49-F238E27FC236}">
                <a16:creationId xmlns:a16="http://schemas.microsoft.com/office/drawing/2014/main" id="{6C2EAE19-4A72-B0FA-0B0E-94DE6FE62E9E}"/>
              </a:ext>
            </a:extLst>
          </p:cNvPr>
          <p:cNvSpPr txBox="1"/>
          <p:nvPr/>
        </p:nvSpPr>
        <p:spPr>
          <a:xfrm>
            <a:off x="1299085" y="2260921"/>
            <a:ext cx="9439319" cy="923330"/>
          </a:xfrm>
          <a:prstGeom prst="rect">
            <a:avLst/>
          </a:prstGeom>
          <a:noFill/>
        </p:spPr>
        <p:txBody>
          <a:bodyPr wrap="square" rtlCol="0">
            <a:spAutoFit/>
          </a:bodyPr>
          <a:lstStyle/>
          <a:p>
            <a:r>
              <a:rPr lang="en-US" dirty="0">
                <a:latin typeface="Congenial" panose="02000503040000020004" pitchFamily="2" charset="0"/>
              </a:rPr>
              <a:t>So, Git is a </a:t>
            </a:r>
            <a:r>
              <a:rPr lang="en-US" b="1" dirty="0">
                <a:latin typeface="Congenial" panose="02000503040000020004" pitchFamily="2" charset="0"/>
              </a:rPr>
              <a:t>Distributed Version Control System </a:t>
            </a:r>
            <a:r>
              <a:rPr lang="en-US" dirty="0">
                <a:latin typeface="Congenial" panose="02000503040000020004" pitchFamily="2" charset="0"/>
              </a:rPr>
              <a:t>that supports </a:t>
            </a:r>
            <a:r>
              <a:rPr lang="en-US" b="1" dirty="0">
                <a:latin typeface="Congenial" panose="02000503040000020004" pitchFamily="2" charset="0"/>
              </a:rPr>
              <a:t>non-linear workflows </a:t>
            </a:r>
            <a:r>
              <a:rPr lang="en-US" dirty="0">
                <a:latin typeface="Congenial" panose="02000503040000020004" pitchFamily="2" charset="0"/>
              </a:rPr>
              <a:t>and operates mostly </a:t>
            </a:r>
            <a:r>
              <a:rPr lang="en-US" b="1" dirty="0">
                <a:latin typeface="Congenial" panose="02000503040000020004" pitchFamily="2" charset="0"/>
              </a:rPr>
              <a:t>locally</a:t>
            </a:r>
            <a:r>
              <a:rPr lang="en-US" dirty="0">
                <a:latin typeface="Congenial" panose="02000503040000020004" pitchFamily="2" charset="0"/>
              </a:rPr>
              <a:t> by creating and </a:t>
            </a:r>
            <a:r>
              <a:rPr lang="en-US" b="1" dirty="0">
                <a:latin typeface="Congenial" panose="02000503040000020004" pitchFamily="2" charset="0"/>
              </a:rPr>
              <a:t>adding snapshots</a:t>
            </a:r>
            <a:r>
              <a:rPr lang="en-US" dirty="0">
                <a:latin typeface="Congenial" panose="02000503040000020004" pitchFamily="2" charset="0"/>
              </a:rPr>
              <a:t> of its </a:t>
            </a:r>
            <a:r>
              <a:rPr lang="en-US" b="1" dirty="0">
                <a:latin typeface="Congenial" panose="02000503040000020004" pitchFamily="2" charset="0"/>
              </a:rPr>
              <a:t>checksum </a:t>
            </a:r>
            <a:r>
              <a:rPr lang="en-US" dirty="0">
                <a:latin typeface="Congenial" panose="02000503040000020004" pitchFamily="2" charset="0"/>
              </a:rPr>
              <a:t>protected </a:t>
            </a:r>
            <a:r>
              <a:rPr lang="en-US" b="1" dirty="0">
                <a:latin typeface="Congenial" panose="02000503040000020004" pitchFamily="2" charset="0"/>
              </a:rPr>
              <a:t>mini-filesystem</a:t>
            </a:r>
            <a:r>
              <a:rPr lang="en-US" dirty="0">
                <a:latin typeface="Congenial" panose="02000503040000020004" pitchFamily="2" charset="0"/>
              </a:rPr>
              <a:t>. </a:t>
            </a:r>
          </a:p>
        </p:txBody>
      </p:sp>
      <p:sp>
        <p:nvSpPr>
          <p:cNvPr id="6" name="TextBox 5">
            <a:extLst>
              <a:ext uri="{FF2B5EF4-FFF2-40B4-BE49-F238E27FC236}">
                <a16:creationId xmlns:a16="http://schemas.microsoft.com/office/drawing/2014/main" id="{3B337786-4980-D5D4-9A04-9F6AB404F8FF}"/>
              </a:ext>
            </a:extLst>
          </p:cNvPr>
          <p:cNvSpPr txBox="1"/>
          <p:nvPr/>
        </p:nvSpPr>
        <p:spPr>
          <a:xfrm>
            <a:off x="0" y="3396351"/>
            <a:ext cx="12192000" cy="461665"/>
          </a:xfrm>
          <a:prstGeom prst="rect">
            <a:avLst/>
          </a:prstGeom>
          <a:noFill/>
        </p:spPr>
        <p:txBody>
          <a:bodyPr wrap="square" rtlCol="0">
            <a:spAutoFit/>
          </a:bodyPr>
          <a:lstStyle/>
          <a:p>
            <a:pPr algn="ctr"/>
            <a:r>
              <a:rPr lang="en-US" sz="2400" i="1" spc="100" dirty="0">
                <a:solidFill>
                  <a:srgbClr val="FF99CC"/>
                </a:solidFill>
                <a:latin typeface="Congenial Black" panose="02000503040000020004" pitchFamily="2" charset="0"/>
              </a:rPr>
              <a:t>But there is still an issue…</a:t>
            </a:r>
          </a:p>
        </p:txBody>
      </p:sp>
      <p:sp>
        <p:nvSpPr>
          <p:cNvPr id="13" name="TextBox 12">
            <a:extLst>
              <a:ext uri="{FF2B5EF4-FFF2-40B4-BE49-F238E27FC236}">
                <a16:creationId xmlns:a16="http://schemas.microsoft.com/office/drawing/2014/main" id="{69C804C1-9C8F-5B02-61DA-33DAD875AE32}"/>
              </a:ext>
            </a:extLst>
          </p:cNvPr>
          <p:cNvSpPr txBox="1"/>
          <p:nvPr/>
        </p:nvSpPr>
        <p:spPr>
          <a:xfrm>
            <a:off x="1299084" y="4125574"/>
            <a:ext cx="9439319" cy="1477328"/>
          </a:xfrm>
          <a:prstGeom prst="rect">
            <a:avLst/>
          </a:prstGeom>
          <a:noFill/>
        </p:spPr>
        <p:txBody>
          <a:bodyPr wrap="square" rtlCol="0">
            <a:spAutoFit/>
          </a:bodyPr>
          <a:lstStyle/>
          <a:p>
            <a:r>
              <a:rPr lang="en-US" dirty="0">
                <a:latin typeface="Congenial" panose="02000503040000020004" pitchFamily="2" charset="0"/>
              </a:rPr>
              <a:t>Remember the benefits of decentralization? It eliminates the single point failure nature of a centralized server. However, to use Git amongst collaborators, they need to be able to share their repositories. There are many methods of doing this, including using SSH to log onto someone else’s machine to image their repository, or literally emailing images of repositories, etc. So… back to the central server idea… kind of…</a:t>
            </a:r>
          </a:p>
        </p:txBody>
      </p:sp>
    </p:spTree>
    <p:extLst>
      <p:ext uri="{BB962C8B-B14F-4D97-AF65-F5344CB8AC3E}">
        <p14:creationId xmlns:p14="http://schemas.microsoft.com/office/powerpoint/2010/main" val="2800895729"/>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Introduction</a:t>
            </a:r>
          </a:p>
        </p:txBody>
      </p:sp>
    </p:spTree>
    <p:extLst>
      <p:ext uri="{BB962C8B-B14F-4D97-AF65-F5344CB8AC3E}">
        <p14:creationId xmlns:p14="http://schemas.microsoft.com/office/powerpoint/2010/main" val="3346689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GitHub?</a:t>
            </a:r>
          </a:p>
        </p:txBody>
      </p:sp>
      <p:sp>
        <p:nvSpPr>
          <p:cNvPr id="4" name="TextBox 3">
            <a:extLst>
              <a:ext uri="{FF2B5EF4-FFF2-40B4-BE49-F238E27FC236}">
                <a16:creationId xmlns:a16="http://schemas.microsoft.com/office/drawing/2014/main" id="{6C2EAE19-4A72-B0FA-0B0E-94DE6FE62E9E}"/>
              </a:ext>
            </a:extLst>
          </p:cNvPr>
          <p:cNvSpPr txBox="1"/>
          <p:nvPr/>
        </p:nvSpPr>
        <p:spPr>
          <a:xfrm>
            <a:off x="1299085" y="5089588"/>
            <a:ext cx="9439319" cy="923330"/>
          </a:xfrm>
          <a:prstGeom prst="rect">
            <a:avLst/>
          </a:prstGeom>
          <a:noFill/>
        </p:spPr>
        <p:txBody>
          <a:bodyPr wrap="square" rtlCol="0">
            <a:spAutoFit/>
          </a:bodyPr>
          <a:lstStyle/>
          <a:p>
            <a:r>
              <a:rPr lang="en-US" b="1" dirty="0">
                <a:latin typeface="Congenial" panose="02000503040000020004" pitchFamily="2" charset="0"/>
              </a:rPr>
              <a:t>GitHub </a:t>
            </a:r>
            <a:r>
              <a:rPr lang="en-US" dirty="0">
                <a:latin typeface="Congenial" panose="02000503040000020004" pitchFamily="2" charset="0"/>
              </a:rPr>
              <a:t>is a centralized, web-based </a:t>
            </a:r>
            <a:r>
              <a:rPr lang="en-US" b="1" dirty="0">
                <a:latin typeface="Congenial" panose="02000503040000020004" pitchFamily="2" charset="0"/>
              </a:rPr>
              <a:t>Git</a:t>
            </a:r>
            <a:r>
              <a:rPr lang="en-US" dirty="0">
                <a:latin typeface="Congenial" panose="02000503040000020004" pitchFamily="2" charset="0"/>
              </a:rPr>
              <a:t> repository hosting service. Conceptually it acts as a convenient, easily accessible central server whose job it is to facilitate the easy sharing of Git repositories. (And, interestingly enough, it is run by Microsoft.)</a:t>
            </a:r>
            <a:endParaRPr lang="en-US" b="1" dirty="0">
              <a:latin typeface="Congenial" panose="02000503040000020004" pitchFamily="2" charset="0"/>
            </a:endParaRPr>
          </a:p>
        </p:txBody>
      </p:sp>
      <p:pic>
        <p:nvPicPr>
          <p:cNvPr id="10" name="Picture 9" descr="Icon&#10;&#10;Description automatically generated">
            <a:extLst>
              <a:ext uri="{FF2B5EF4-FFF2-40B4-BE49-F238E27FC236}">
                <a16:creationId xmlns:a16="http://schemas.microsoft.com/office/drawing/2014/main" id="{033F140F-5775-C9EF-B58B-D96A92A8A8A9}"/>
              </a:ext>
            </a:extLst>
          </p:cNvPr>
          <p:cNvPicPr>
            <a:picLocks noChangeAspect="1"/>
          </p:cNvPicPr>
          <p:nvPr/>
        </p:nvPicPr>
        <p:blipFill>
          <a:blip r:embed="rId7"/>
          <a:stretch>
            <a:fillRect/>
          </a:stretch>
        </p:blipFill>
        <p:spPr>
          <a:xfrm>
            <a:off x="4609513" y="2165836"/>
            <a:ext cx="2972973" cy="2471284"/>
          </a:xfrm>
          <a:prstGeom prst="rect">
            <a:avLst/>
          </a:prstGeom>
        </p:spPr>
      </p:pic>
      <p:sp>
        <p:nvSpPr>
          <p:cNvPr id="14" name="TextBox 13">
            <a:extLst>
              <a:ext uri="{FF2B5EF4-FFF2-40B4-BE49-F238E27FC236}">
                <a16:creationId xmlns:a16="http://schemas.microsoft.com/office/drawing/2014/main" id="{CD4CB784-1C23-1BAA-09DC-DF325F9A1178}"/>
              </a:ext>
            </a:extLst>
          </p:cNvPr>
          <p:cNvSpPr txBox="1"/>
          <p:nvPr/>
        </p:nvSpPr>
        <p:spPr>
          <a:xfrm>
            <a:off x="9026936" y="6465386"/>
            <a:ext cx="3165064" cy="276999"/>
          </a:xfrm>
          <a:prstGeom prst="rect">
            <a:avLst/>
          </a:prstGeom>
          <a:noFill/>
        </p:spPr>
        <p:txBody>
          <a:bodyPr wrap="square" rtlCol="0">
            <a:spAutoFit/>
          </a:bodyPr>
          <a:lstStyle/>
          <a:p>
            <a:r>
              <a:rPr lang="en-US" sz="1200" i="1" dirty="0" err="1">
                <a:latin typeface="Amasis MT Pro Light" panose="02040304050005020304" pitchFamily="18" charset="0"/>
              </a:rPr>
              <a:t>Octocat</a:t>
            </a:r>
            <a:r>
              <a:rPr lang="en-US" sz="1200" i="1" dirty="0">
                <a:latin typeface="Amasis MT Pro Light" panose="02040304050005020304" pitchFamily="18" charset="0"/>
              </a:rPr>
              <a:t> image used by permission of GitHub.</a:t>
            </a:r>
          </a:p>
        </p:txBody>
      </p:sp>
    </p:spTree>
    <p:extLst>
      <p:ext uri="{BB962C8B-B14F-4D97-AF65-F5344CB8AC3E}">
        <p14:creationId xmlns:p14="http://schemas.microsoft.com/office/powerpoint/2010/main" val="190086558"/>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GitHub?</a:t>
            </a:r>
          </a:p>
        </p:txBody>
      </p:sp>
      <p:pic>
        <p:nvPicPr>
          <p:cNvPr id="14" name="Picture 13" descr="A screenshot of a computer&#10;&#10;Description automatically generated with medium confidence">
            <a:extLst>
              <a:ext uri="{FF2B5EF4-FFF2-40B4-BE49-F238E27FC236}">
                <a16:creationId xmlns:a16="http://schemas.microsoft.com/office/drawing/2014/main" id="{B09ECA6F-4537-D3A1-FE88-00B508F47841}"/>
              </a:ext>
            </a:extLst>
          </p:cNvPr>
          <p:cNvPicPr>
            <a:picLocks noChangeAspect="1"/>
          </p:cNvPicPr>
          <p:nvPr/>
        </p:nvPicPr>
        <p:blipFill>
          <a:blip r:embed="rId7"/>
          <a:stretch>
            <a:fillRect/>
          </a:stretch>
        </p:blipFill>
        <p:spPr>
          <a:xfrm>
            <a:off x="500999" y="2433149"/>
            <a:ext cx="5535489" cy="2583228"/>
          </a:xfrm>
          <a:prstGeom prst="rect">
            <a:avLst/>
          </a:prstGeom>
        </p:spPr>
      </p:pic>
      <p:pic>
        <p:nvPicPr>
          <p:cNvPr id="16" name="Picture 15" descr="A screenshot of a computer&#10;&#10;Description automatically generated with medium confidence">
            <a:extLst>
              <a:ext uri="{FF2B5EF4-FFF2-40B4-BE49-F238E27FC236}">
                <a16:creationId xmlns:a16="http://schemas.microsoft.com/office/drawing/2014/main" id="{0BFD1AD0-1665-9192-D0C2-5E2F21338E2B}"/>
              </a:ext>
            </a:extLst>
          </p:cNvPr>
          <p:cNvPicPr>
            <a:picLocks noChangeAspect="1"/>
          </p:cNvPicPr>
          <p:nvPr/>
        </p:nvPicPr>
        <p:blipFill>
          <a:blip r:embed="rId8"/>
          <a:stretch>
            <a:fillRect/>
          </a:stretch>
        </p:blipFill>
        <p:spPr>
          <a:xfrm>
            <a:off x="6155513" y="2424602"/>
            <a:ext cx="5523031" cy="2242685"/>
          </a:xfrm>
          <a:prstGeom prst="rect">
            <a:avLst/>
          </a:prstGeom>
        </p:spPr>
      </p:pic>
      <p:sp>
        <p:nvSpPr>
          <p:cNvPr id="17" name="TextBox 16">
            <a:extLst>
              <a:ext uri="{FF2B5EF4-FFF2-40B4-BE49-F238E27FC236}">
                <a16:creationId xmlns:a16="http://schemas.microsoft.com/office/drawing/2014/main" id="{90174CF5-2614-C418-BDA8-A38F01C86F7C}"/>
              </a:ext>
            </a:extLst>
          </p:cNvPr>
          <p:cNvSpPr txBox="1"/>
          <p:nvPr/>
        </p:nvSpPr>
        <p:spPr>
          <a:xfrm>
            <a:off x="7135738" y="6465386"/>
            <a:ext cx="5056262" cy="276999"/>
          </a:xfrm>
          <a:prstGeom prst="rect">
            <a:avLst/>
          </a:prstGeom>
          <a:noFill/>
        </p:spPr>
        <p:txBody>
          <a:bodyPr wrap="square" rtlCol="0">
            <a:spAutoFit/>
          </a:bodyPr>
          <a:lstStyle/>
          <a:p>
            <a:r>
              <a:rPr lang="en-US" sz="1200" i="1" dirty="0">
                <a:latin typeface="Amasis MT Pro Light" panose="02040304050005020304" pitchFamily="18" charset="0"/>
              </a:rPr>
              <a:t>Table from https://www.geeksforgeeks.org/difference-between-git-and-github/</a:t>
            </a:r>
          </a:p>
        </p:txBody>
      </p:sp>
    </p:spTree>
    <p:extLst>
      <p:ext uri="{BB962C8B-B14F-4D97-AF65-F5344CB8AC3E}">
        <p14:creationId xmlns:p14="http://schemas.microsoft.com/office/powerpoint/2010/main" val="2040688045"/>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GitHub?</a:t>
            </a:r>
          </a:p>
        </p:txBody>
      </p:sp>
      <p:pic>
        <p:nvPicPr>
          <p:cNvPr id="14" name="Picture 13" descr="A screenshot of a computer&#10;&#10;Description automatically generated with medium confidence">
            <a:extLst>
              <a:ext uri="{FF2B5EF4-FFF2-40B4-BE49-F238E27FC236}">
                <a16:creationId xmlns:a16="http://schemas.microsoft.com/office/drawing/2014/main" id="{B09ECA6F-4537-D3A1-FE88-00B508F47841}"/>
              </a:ext>
            </a:extLst>
          </p:cNvPr>
          <p:cNvPicPr>
            <a:picLocks noChangeAspect="1"/>
          </p:cNvPicPr>
          <p:nvPr/>
        </p:nvPicPr>
        <p:blipFill>
          <a:blip r:embed="rId7"/>
          <a:stretch>
            <a:fillRect/>
          </a:stretch>
        </p:blipFill>
        <p:spPr>
          <a:xfrm>
            <a:off x="500999" y="2433149"/>
            <a:ext cx="5535489" cy="2583228"/>
          </a:xfrm>
          <a:prstGeom prst="rect">
            <a:avLst/>
          </a:prstGeom>
        </p:spPr>
      </p:pic>
      <p:pic>
        <p:nvPicPr>
          <p:cNvPr id="16" name="Picture 15" descr="A screenshot of a computer&#10;&#10;Description automatically generated with medium confidence">
            <a:extLst>
              <a:ext uri="{FF2B5EF4-FFF2-40B4-BE49-F238E27FC236}">
                <a16:creationId xmlns:a16="http://schemas.microsoft.com/office/drawing/2014/main" id="{0BFD1AD0-1665-9192-D0C2-5E2F21338E2B}"/>
              </a:ext>
            </a:extLst>
          </p:cNvPr>
          <p:cNvPicPr>
            <a:picLocks noChangeAspect="1"/>
          </p:cNvPicPr>
          <p:nvPr/>
        </p:nvPicPr>
        <p:blipFill>
          <a:blip r:embed="rId8"/>
          <a:stretch>
            <a:fillRect/>
          </a:stretch>
        </p:blipFill>
        <p:spPr>
          <a:xfrm>
            <a:off x="6155513" y="2424602"/>
            <a:ext cx="5523031" cy="2242685"/>
          </a:xfrm>
          <a:prstGeom prst="rect">
            <a:avLst/>
          </a:prstGeom>
        </p:spPr>
      </p:pic>
      <p:sp>
        <p:nvSpPr>
          <p:cNvPr id="17" name="TextBox 16">
            <a:extLst>
              <a:ext uri="{FF2B5EF4-FFF2-40B4-BE49-F238E27FC236}">
                <a16:creationId xmlns:a16="http://schemas.microsoft.com/office/drawing/2014/main" id="{90174CF5-2614-C418-BDA8-A38F01C86F7C}"/>
              </a:ext>
            </a:extLst>
          </p:cNvPr>
          <p:cNvSpPr txBox="1"/>
          <p:nvPr/>
        </p:nvSpPr>
        <p:spPr>
          <a:xfrm>
            <a:off x="7135738" y="6465386"/>
            <a:ext cx="5056262" cy="276999"/>
          </a:xfrm>
          <a:prstGeom prst="rect">
            <a:avLst/>
          </a:prstGeom>
          <a:noFill/>
        </p:spPr>
        <p:txBody>
          <a:bodyPr wrap="square" rtlCol="0">
            <a:spAutoFit/>
          </a:bodyPr>
          <a:lstStyle/>
          <a:p>
            <a:r>
              <a:rPr lang="en-US" sz="1200" i="1" dirty="0">
                <a:latin typeface="Amasis MT Pro Light" panose="02040304050005020304" pitchFamily="18" charset="0"/>
              </a:rPr>
              <a:t>Table from https://www.geeksforgeeks.org/difference-between-git-and-github/</a:t>
            </a:r>
          </a:p>
        </p:txBody>
      </p:sp>
      <p:sp>
        <p:nvSpPr>
          <p:cNvPr id="2" name="TextBox 1">
            <a:extLst>
              <a:ext uri="{FF2B5EF4-FFF2-40B4-BE49-F238E27FC236}">
                <a16:creationId xmlns:a16="http://schemas.microsoft.com/office/drawing/2014/main" id="{0CBC917A-871E-D54D-B38A-C2266575ACFF}"/>
              </a:ext>
            </a:extLst>
          </p:cNvPr>
          <p:cNvSpPr txBox="1"/>
          <p:nvPr/>
        </p:nvSpPr>
        <p:spPr>
          <a:xfrm>
            <a:off x="1435853" y="5393204"/>
            <a:ext cx="9439319" cy="369332"/>
          </a:xfrm>
          <a:prstGeom prst="rect">
            <a:avLst/>
          </a:prstGeom>
          <a:noFill/>
        </p:spPr>
        <p:txBody>
          <a:bodyPr wrap="square" rtlCol="0">
            <a:spAutoFit/>
          </a:bodyPr>
          <a:lstStyle/>
          <a:p>
            <a:pPr algn="ctr"/>
            <a:r>
              <a:rPr lang="en-US" i="1" dirty="0">
                <a:latin typeface="Congenial" panose="02000503040000020004" pitchFamily="2" charset="0"/>
              </a:rPr>
              <a:t>Before we start thinking about GitHub, we need to learn some Git…</a:t>
            </a:r>
          </a:p>
        </p:txBody>
      </p:sp>
    </p:spTree>
    <p:extLst>
      <p:ext uri="{BB962C8B-B14F-4D97-AF65-F5344CB8AC3E}">
        <p14:creationId xmlns:p14="http://schemas.microsoft.com/office/powerpoint/2010/main" val="3121756423"/>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References</a:t>
            </a:r>
          </a:p>
        </p:txBody>
      </p:sp>
    </p:spTree>
    <p:extLst>
      <p:ext uri="{BB962C8B-B14F-4D97-AF65-F5344CB8AC3E}">
        <p14:creationId xmlns:p14="http://schemas.microsoft.com/office/powerpoint/2010/main" val="1091866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References</a:t>
            </a:r>
          </a:p>
        </p:txBody>
      </p:sp>
      <p:grpSp>
        <p:nvGrpSpPr>
          <p:cNvPr id="25" name="Group 24">
            <a:extLst>
              <a:ext uri="{FF2B5EF4-FFF2-40B4-BE49-F238E27FC236}">
                <a16:creationId xmlns:a16="http://schemas.microsoft.com/office/drawing/2014/main" id="{872347E0-4221-B6AD-A565-F021C8283B09}"/>
              </a:ext>
            </a:extLst>
          </p:cNvPr>
          <p:cNvGrpSpPr/>
          <p:nvPr/>
        </p:nvGrpSpPr>
        <p:grpSpPr>
          <a:xfrm>
            <a:off x="1004712" y="2351313"/>
            <a:ext cx="7461651" cy="3004457"/>
            <a:chOff x="784284" y="2008414"/>
            <a:chExt cx="7461651" cy="3004457"/>
          </a:xfrm>
        </p:grpSpPr>
        <p:pic>
          <p:nvPicPr>
            <p:cNvPr id="6" name="Picture 5" descr="A person holding a camera&#10;&#10;Description automatically generated">
              <a:extLst>
                <a:ext uri="{FF2B5EF4-FFF2-40B4-BE49-F238E27FC236}">
                  <a16:creationId xmlns:a16="http://schemas.microsoft.com/office/drawing/2014/main" id="{521179C0-7BC7-8922-BC22-7ABD8BCECBD2}"/>
                </a:ext>
              </a:extLst>
            </p:cNvPr>
            <p:cNvPicPr>
              <a:picLocks noChangeAspect="1"/>
            </p:cNvPicPr>
            <p:nvPr/>
          </p:nvPicPr>
          <p:blipFill>
            <a:blip r:embed="rId7"/>
            <a:stretch>
              <a:fillRect/>
            </a:stretch>
          </p:blipFill>
          <p:spPr>
            <a:xfrm>
              <a:off x="784284" y="2008414"/>
              <a:ext cx="1824973" cy="3004457"/>
            </a:xfrm>
            <a:prstGeom prst="rect">
              <a:avLst/>
            </a:prstGeom>
          </p:spPr>
        </p:pic>
        <p:grpSp>
          <p:nvGrpSpPr>
            <p:cNvPr id="20" name="Group 19">
              <a:extLst>
                <a:ext uri="{FF2B5EF4-FFF2-40B4-BE49-F238E27FC236}">
                  <a16:creationId xmlns:a16="http://schemas.microsoft.com/office/drawing/2014/main" id="{4AEF1B89-ABC6-DFE7-215B-15B6BA7EF56C}"/>
                </a:ext>
              </a:extLst>
            </p:cNvPr>
            <p:cNvGrpSpPr/>
            <p:nvPr/>
          </p:nvGrpSpPr>
          <p:grpSpPr>
            <a:xfrm>
              <a:off x="2751364" y="2008414"/>
              <a:ext cx="5494571" cy="1247978"/>
              <a:chOff x="2751364" y="2008414"/>
              <a:chExt cx="5494571" cy="1247978"/>
            </a:xfrm>
          </p:grpSpPr>
          <p:sp>
            <p:nvSpPr>
              <p:cNvPr id="10" name="TextBox 9">
                <a:extLst>
                  <a:ext uri="{FF2B5EF4-FFF2-40B4-BE49-F238E27FC236}">
                    <a16:creationId xmlns:a16="http://schemas.microsoft.com/office/drawing/2014/main" id="{ADE896AB-BE2B-CF43-F797-A0C64C6AE77D}"/>
                  </a:ext>
                </a:extLst>
              </p:cNvPr>
              <p:cNvSpPr txBox="1"/>
              <p:nvPr/>
            </p:nvSpPr>
            <p:spPr>
              <a:xfrm>
                <a:off x="2751364" y="2948615"/>
                <a:ext cx="5494571" cy="307777"/>
              </a:xfrm>
              <a:prstGeom prst="rect">
                <a:avLst/>
              </a:prstGeom>
              <a:noFill/>
            </p:spPr>
            <p:txBody>
              <a:bodyPr wrap="square" rtlCol="0">
                <a:spAutoFit/>
              </a:bodyPr>
              <a:lstStyle/>
              <a:p>
                <a:r>
                  <a:rPr lang="en-US" sz="1400" dirty="0">
                    <a:solidFill>
                      <a:srgbClr val="00B0F0"/>
                    </a:solidFill>
                    <a:latin typeface="Abadi" panose="020B0604020104020204" pitchFamily="34" charset="0"/>
                    <a:cs typeface="Arial" panose="020B0604020202020204" pitchFamily="34" charset="0"/>
                  </a:rPr>
                  <a:t>https://tom.preston-werner.com/2009/05/19/the-git-parable.html</a:t>
                </a:r>
              </a:p>
            </p:txBody>
          </p:sp>
          <p:sp>
            <p:nvSpPr>
              <p:cNvPr id="14" name="TextBox 13">
                <a:extLst>
                  <a:ext uri="{FF2B5EF4-FFF2-40B4-BE49-F238E27FC236}">
                    <a16:creationId xmlns:a16="http://schemas.microsoft.com/office/drawing/2014/main" id="{22C7A3A4-E855-FF10-A9B5-DF0C631A28EE}"/>
                  </a:ext>
                </a:extLst>
              </p:cNvPr>
              <p:cNvSpPr txBox="1"/>
              <p:nvPr/>
            </p:nvSpPr>
            <p:spPr>
              <a:xfrm>
                <a:off x="2751365" y="2008414"/>
                <a:ext cx="5200650" cy="1015663"/>
              </a:xfrm>
              <a:prstGeom prst="rect">
                <a:avLst/>
              </a:prstGeom>
              <a:noFill/>
            </p:spPr>
            <p:txBody>
              <a:bodyPr wrap="square" rtlCol="0">
                <a:spAutoFit/>
              </a:bodyPr>
              <a:lstStyle/>
              <a:p>
                <a:r>
                  <a:rPr lang="en-US" sz="1400" b="1" dirty="0">
                    <a:latin typeface="Congenial" panose="02000503040000020004" pitchFamily="2" charset="0"/>
                    <a:cs typeface="Arial" panose="020B0604020202020204" pitchFamily="34" charset="0"/>
                  </a:rPr>
                  <a:t>Tom Preston-Werner</a:t>
                </a:r>
              </a:p>
              <a:p>
                <a:r>
                  <a:rPr lang="en-US" sz="1400" i="1" dirty="0">
                    <a:latin typeface="Congenial" panose="02000503040000020004" pitchFamily="2" charset="0"/>
                    <a:cs typeface="Arial" panose="020B0604020202020204" pitchFamily="34" charset="0"/>
                  </a:rPr>
                  <a:t>Co-Founder of GitHub</a:t>
                </a:r>
              </a:p>
              <a:p>
                <a:endParaRPr lang="en-US" sz="1400" i="1" dirty="0">
                  <a:latin typeface="Congenial" panose="02000503040000020004" pitchFamily="2" charset="0"/>
                  <a:cs typeface="Arial" panose="020B0604020202020204" pitchFamily="34" charset="0"/>
                </a:endParaRPr>
              </a:p>
              <a:p>
                <a:r>
                  <a:rPr lang="en-US" i="1" dirty="0">
                    <a:latin typeface="Congenial" panose="02000503040000020004" pitchFamily="2" charset="0"/>
                    <a:cs typeface="Arial" panose="020B0604020202020204" pitchFamily="34" charset="0"/>
                  </a:rPr>
                  <a:t>The Git Parable</a:t>
                </a:r>
              </a:p>
            </p:txBody>
          </p:sp>
        </p:grpSp>
      </p:grpSp>
      <p:grpSp>
        <p:nvGrpSpPr>
          <p:cNvPr id="26" name="Group 25">
            <a:extLst>
              <a:ext uri="{FF2B5EF4-FFF2-40B4-BE49-F238E27FC236}">
                <a16:creationId xmlns:a16="http://schemas.microsoft.com/office/drawing/2014/main" id="{E2E16EA0-7174-8718-861E-C7E4D53A59B8}"/>
              </a:ext>
            </a:extLst>
          </p:cNvPr>
          <p:cNvGrpSpPr/>
          <p:nvPr/>
        </p:nvGrpSpPr>
        <p:grpSpPr>
          <a:xfrm>
            <a:off x="3565070" y="3172713"/>
            <a:ext cx="7527405" cy="2285322"/>
            <a:chOff x="3777344" y="3523770"/>
            <a:chExt cx="7527405" cy="2285322"/>
          </a:xfrm>
        </p:grpSpPr>
        <p:pic>
          <p:nvPicPr>
            <p:cNvPr id="18" name="Picture 17" descr="A person wearing glasses&#10;&#10;Description automatically generated with low confidence">
              <a:extLst>
                <a:ext uri="{FF2B5EF4-FFF2-40B4-BE49-F238E27FC236}">
                  <a16:creationId xmlns:a16="http://schemas.microsoft.com/office/drawing/2014/main" id="{E64FFF37-C36E-B154-756E-392754DB52A7}"/>
                </a:ext>
              </a:extLst>
            </p:cNvPr>
            <p:cNvPicPr>
              <a:picLocks noChangeAspect="1"/>
            </p:cNvPicPr>
            <p:nvPr/>
          </p:nvPicPr>
          <p:blipFill>
            <a:blip r:embed="rId8"/>
            <a:stretch>
              <a:fillRect/>
            </a:stretch>
          </p:blipFill>
          <p:spPr>
            <a:xfrm>
              <a:off x="9113999" y="3523770"/>
              <a:ext cx="2190750" cy="2190750"/>
            </a:xfrm>
            <a:prstGeom prst="rect">
              <a:avLst/>
            </a:prstGeom>
          </p:spPr>
        </p:pic>
        <p:grpSp>
          <p:nvGrpSpPr>
            <p:cNvPr id="21" name="Group 20">
              <a:extLst>
                <a:ext uri="{FF2B5EF4-FFF2-40B4-BE49-F238E27FC236}">
                  <a16:creationId xmlns:a16="http://schemas.microsoft.com/office/drawing/2014/main" id="{7F4C3DCF-E482-3CCC-920C-41A729CC8967}"/>
                </a:ext>
              </a:extLst>
            </p:cNvPr>
            <p:cNvGrpSpPr/>
            <p:nvPr/>
          </p:nvGrpSpPr>
          <p:grpSpPr>
            <a:xfrm>
              <a:off x="3777344" y="4561114"/>
              <a:ext cx="5200650" cy="1247978"/>
              <a:chOff x="2751365" y="2008414"/>
              <a:chExt cx="5200650" cy="1247978"/>
            </a:xfrm>
          </p:grpSpPr>
          <p:sp>
            <p:nvSpPr>
              <p:cNvPr id="23" name="TextBox 22">
                <a:extLst>
                  <a:ext uri="{FF2B5EF4-FFF2-40B4-BE49-F238E27FC236}">
                    <a16:creationId xmlns:a16="http://schemas.microsoft.com/office/drawing/2014/main" id="{5044E3B5-6BEB-EB0E-F691-B5312497CD43}"/>
                  </a:ext>
                </a:extLst>
              </p:cNvPr>
              <p:cNvSpPr txBox="1"/>
              <p:nvPr/>
            </p:nvSpPr>
            <p:spPr>
              <a:xfrm>
                <a:off x="2751365" y="2948615"/>
                <a:ext cx="5200650" cy="307777"/>
              </a:xfrm>
              <a:prstGeom prst="rect">
                <a:avLst/>
              </a:prstGeom>
              <a:noFill/>
            </p:spPr>
            <p:txBody>
              <a:bodyPr wrap="square" rtlCol="0">
                <a:spAutoFit/>
              </a:bodyPr>
              <a:lstStyle/>
              <a:p>
                <a:pPr algn="r"/>
                <a:r>
                  <a:rPr lang="en-US" sz="1400" dirty="0">
                    <a:solidFill>
                      <a:srgbClr val="00B0F0"/>
                    </a:solidFill>
                    <a:latin typeface="Abadi" panose="020B0604020104020204" pitchFamily="34" charset="0"/>
                    <a:cs typeface="Arial" panose="020B0604020202020204" pitchFamily="34" charset="0"/>
                  </a:rPr>
                  <a:t>http://www-cs-students.stanford.edu/~blynn/gitmagic/</a:t>
                </a:r>
              </a:p>
            </p:txBody>
          </p:sp>
          <p:sp>
            <p:nvSpPr>
              <p:cNvPr id="24" name="TextBox 23">
                <a:extLst>
                  <a:ext uri="{FF2B5EF4-FFF2-40B4-BE49-F238E27FC236}">
                    <a16:creationId xmlns:a16="http://schemas.microsoft.com/office/drawing/2014/main" id="{DDA55C4B-826C-9DC8-F899-E0EA55C62198}"/>
                  </a:ext>
                </a:extLst>
              </p:cNvPr>
              <p:cNvSpPr txBox="1"/>
              <p:nvPr/>
            </p:nvSpPr>
            <p:spPr>
              <a:xfrm>
                <a:off x="2751365" y="2008414"/>
                <a:ext cx="5200650" cy="1015663"/>
              </a:xfrm>
              <a:prstGeom prst="rect">
                <a:avLst/>
              </a:prstGeom>
              <a:noFill/>
            </p:spPr>
            <p:txBody>
              <a:bodyPr wrap="square" rtlCol="0">
                <a:spAutoFit/>
              </a:bodyPr>
              <a:lstStyle/>
              <a:p>
                <a:pPr algn="r"/>
                <a:r>
                  <a:rPr lang="en-US" sz="1400" b="1" dirty="0">
                    <a:latin typeface="Congenial" panose="02000503040000020004" pitchFamily="2" charset="0"/>
                    <a:cs typeface="Arial" panose="020B0604020202020204" pitchFamily="34" charset="0"/>
                  </a:rPr>
                  <a:t>Ben Lynn</a:t>
                </a:r>
              </a:p>
              <a:p>
                <a:pPr algn="r"/>
                <a:r>
                  <a:rPr lang="en-US" sz="1400" i="1" dirty="0">
                    <a:latin typeface="Congenial" panose="02000503040000020004" pitchFamily="2" charset="0"/>
                    <a:cs typeface="Arial" panose="020B0604020202020204" pitchFamily="34" charset="0"/>
                  </a:rPr>
                  <a:t>Computer Scientist &amp; Engineer at Stanford</a:t>
                </a:r>
              </a:p>
              <a:p>
                <a:pPr algn="r"/>
                <a:endParaRPr lang="en-US" sz="1400" i="1" dirty="0">
                  <a:latin typeface="Congenial" panose="02000503040000020004" pitchFamily="2" charset="0"/>
                  <a:cs typeface="Arial" panose="020B0604020202020204" pitchFamily="34" charset="0"/>
                </a:endParaRPr>
              </a:p>
              <a:p>
                <a:pPr algn="r"/>
                <a:r>
                  <a:rPr lang="en-US" i="1" dirty="0">
                    <a:latin typeface="Congenial" panose="02000503040000020004" pitchFamily="2" charset="0"/>
                    <a:cs typeface="Arial" panose="020B0604020202020204" pitchFamily="34" charset="0"/>
                  </a:rPr>
                  <a:t>Git Magic</a:t>
                </a:r>
              </a:p>
            </p:txBody>
          </p:sp>
        </p:grpSp>
      </p:grpSp>
    </p:spTree>
    <p:extLst>
      <p:ext uri="{BB962C8B-B14F-4D97-AF65-F5344CB8AC3E}">
        <p14:creationId xmlns:p14="http://schemas.microsoft.com/office/powerpoint/2010/main" val="1540215398"/>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References</a:t>
            </a:r>
          </a:p>
        </p:txBody>
      </p:sp>
      <p:pic>
        <p:nvPicPr>
          <p:cNvPr id="6" name="Picture 5" descr="A picture containing text, electronics&#10;&#10;Description automatically generated">
            <a:extLst>
              <a:ext uri="{FF2B5EF4-FFF2-40B4-BE49-F238E27FC236}">
                <a16:creationId xmlns:a16="http://schemas.microsoft.com/office/drawing/2014/main" id="{91D6D3F4-E17B-9056-9A84-82F45FF27188}"/>
              </a:ext>
            </a:extLst>
          </p:cNvPr>
          <p:cNvPicPr>
            <a:picLocks noChangeAspect="1"/>
          </p:cNvPicPr>
          <p:nvPr/>
        </p:nvPicPr>
        <p:blipFill>
          <a:blip r:embed="rId7"/>
          <a:stretch>
            <a:fillRect/>
          </a:stretch>
        </p:blipFill>
        <p:spPr>
          <a:xfrm>
            <a:off x="1102065" y="2204811"/>
            <a:ext cx="3130071" cy="4059252"/>
          </a:xfrm>
          <a:prstGeom prst="rect">
            <a:avLst/>
          </a:prstGeom>
        </p:spPr>
      </p:pic>
      <p:pic>
        <p:nvPicPr>
          <p:cNvPr id="14" name="Picture 13" descr="Graphical user interface, text&#10;&#10;Description automatically generated">
            <a:extLst>
              <a:ext uri="{FF2B5EF4-FFF2-40B4-BE49-F238E27FC236}">
                <a16:creationId xmlns:a16="http://schemas.microsoft.com/office/drawing/2014/main" id="{5455554E-ACAD-A145-71B7-23C0D0F8DE06}"/>
              </a:ext>
            </a:extLst>
          </p:cNvPr>
          <p:cNvPicPr>
            <a:picLocks noChangeAspect="1"/>
          </p:cNvPicPr>
          <p:nvPr/>
        </p:nvPicPr>
        <p:blipFill>
          <a:blip r:embed="rId8"/>
          <a:stretch>
            <a:fillRect/>
          </a:stretch>
        </p:blipFill>
        <p:spPr>
          <a:xfrm>
            <a:off x="7722687" y="2522351"/>
            <a:ext cx="3367248" cy="2133098"/>
          </a:xfrm>
          <a:prstGeom prst="rect">
            <a:avLst/>
          </a:prstGeom>
        </p:spPr>
      </p:pic>
      <p:sp>
        <p:nvSpPr>
          <p:cNvPr id="15" name="TextBox 14">
            <a:extLst>
              <a:ext uri="{FF2B5EF4-FFF2-40B4-BE49-F238E27FC236}">
                <a16:creationId xmlns:a16="http://schemas.microsoft.com/office/drawing/2014/main" id="{64FC1362-DFAD-8F85-6B21-A27C49FC9F4B}"/>
              </a:ext>
            </a:extLst>
          </p:cNvPr>
          <p:cNvSpPr txBox="1"/>
          <p:nvPr/>
        </p:nvSpPr>
        <p:spPr>
          <a:xfrm>
            <a:off x="7637350" y="4771646"/>
            <a:ext cx="3777446" cy="307777"/>
          </a:xfrm>
          <a:prstGeom prst="rect">
            <a:avLst/>
          </a:prstGeom>
          <a:noFill/>
        </p:spPr>
        <p:txBody>
          <a:bodyPr wrap="square" rtlCol="0">
            <a:spAutoFit/>
          </a:bodyPr>
          <a:lstStyle/>
          <a:p>
            <a:r>
              <a:rPr lang="en-US" sz="1400" dirty="0">
                <a:solidFill>
                  <a:srgbClr val="00B0F0"/>
                </a:solidFill>
                <a:latin typeface="Abadi" panose="020B0604020202020204" pitchFamily="34" charset="0"/>
              </a:rPr>
              <a:t>https://git-scm.com/book/en/v2</a:t>
            </a:r>
          </a:p>
        </p:txBody>
      </p:sp>
      <p:pic>
        <p:nvPicPr>
          <p:cNvPr id="17" name="Picture 16" descr="Text&#10;&#10;Description automatically generated with medium confidence">
            <a:extLst>
              <a:ext uri="{FF2B5EF4-FFF2-40B4-BE49-F238E27FC236}">
                <a16:creationId xmlns:a16="http://schemas.microsoft.com/office/drawing/2014/main" id="{C54A3567-3376-618D-DCCC-16323BF96218}"/>
              </a:ext>
            </a:extLst>
          </p:cNvPr>
          <p:cNvPicPr>
            <a:picLocks noChangeAspect="1"/>
          </p:cNvPicPr>
          <p:nvPr/>
        </p:nvPicPr>
        <p:blipFill>
          <a:blip r:embed="rId9"/>
          <a:stretch>
            <a:fillRect/>
          </a:stretch>
        </p:blipFill>
        <p:spPr>
          <a:xfrm>
            <a:off x="4948138" y="2204811"/>
            <a:ext cx="1803041" cy="4036438"/>
          </a:xfrm>
          <a:prstGeom prst="rect">
            <a:avLst/>
          </a:prstGeom>
        </p:spPr>
      </p:pic>
    </p:spTree>
    <p:extLst>
      <p:ext uri="{BB962C8B-B14F-4D97-AF65-F5344CB8AC3E}">
        <p14:creationId xmlns:p14="http://schemas.microsoft.com/office/powerpoint/2010/main" val="4213932238"/>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References</a:t>
            </a:r>
          </a:p>
        </p:txBody>
      </p:sp>
      <p:pic>
        <p:nvPicPr>
          <p:cNvPr id="4" name="Picture 3">
            <a:extLst>
              <a:ext uri="{FF2B5EF4-FFF2-40B4-BE49-F238E27FC236}">
                <a16:creationId xmlns:a16="http://schemas.microsoft.com/office/drawing/2014/main" id="{C4EC51CB-2858-A515-5B39-6DD88C5F481F}"/>
              </a:ext>
            </a:extLst>
          </p:cNvPr>
          <p:cNvPicPr>
            <a:picLocks noChangeAspect="1"/>
          </p:cNvPicPr>
          <p:nvPr/>
        </p:nvPicPr>
        <p:blipFill>
          <a:blip r:embed="rId7"/>
          <a:stretch>
            <a:fillRect/>
          </a:stretch>
        </p:blipFill>
        <p:spPr>
          <a:xfrm>
            <a:off x="661676" y="2309754"/>
            <a:ext cx="5619484" cy="1823997"/>
          </a:xfrm>
          <a:prstGeom prst="rect">
            <a:avLst/>
          </a:prstGeom>
        </p:spPr>
      </p:pic>
      <p:sp>
        <p:nvSpPr>
          <p:cNvPr id="8" name="TextBox 7">
            <a:extLst>
              <a:ext uri="{FF2B5EF4-FFF2-40B4-BE49-F238E27FC236}">
                <a16:creationId xmlns:a16="http://schemas.microsoft.com/office/drawing/2014/main" id="{8C9CDC06-6B13-398D-80FB-00F5A1116963}"/>
              </a:ext>
            </a:extLst>
          </p:cNvPr>
          <p:cNvSpPr txBox="1"/>
          <p:nvPr/>
        </p:nvSpPr>
        <p:spPr>
          <a:xfrm>
            <a:off x="661675" y="1867285"/>
            <a:ext cx="4245125" cy="307777"/>
          </a:xfrm>
          <a:prstGeom prst="rect">
            <a:avLst/>
          </a:prstGeom>
          <a:noFill/>
        </p:spPr>
        <p:txBody>
          <a:bodyPr wrap="square">
            <a:spAutoFit/>
          </a:bodyPr>
          <a:lstStyle/>
          <a:p>
            <a:r>
              <a:rPr lang="en-US" sz="1400" dirty="0">
                <a:solidFill>
                  <a:srgbClr val="00B0F0"/>
                </a:solidFill>
                <a:latin typeface="Abadi" panose="020B0604020104020204" pitchFamily="34" charset="0"/>
                <a:cs typeface="Arial" panose="020B0604020202020204" pitchFamily="34" charset="0"/>
              </a:rPr>
              <a:t>Version Control with Git (swcarpentry.github.io)</a:t>
            </a:r>
          </a:p>
        </p:txBody>
      </p:sp>
      <p:pic>
        <p:nvPicPr>
          <p:cNvPr id="13" name="Picture 12">
            <a:extLst>
              <a:ext uri="{FF2B5EF4-FFF2-40B4-BE49-F238E27FC236}">
                <a16:creationId xmlns:a16="http://schemas.microsoft.com/office/drawing/2014/main" id="{3C20ADD4-50C0-A846-5FEC-162018C9B4E8}"/>
              </a:ext>
            </a:extLst>
          </p:cNvPr>
          <p:cNvPicPr>
            <a:picLocks noChangeAspect="1"/>
          </p:cNvPicPr>
          <p:nvPr/>
        </p:nvPicPr>
        <p:blipFill>
          <a:blip r:embed="rId8"/>
          <a:stretch>
            <a:fillRect/>
          </a:stretch>
        </p:blipFill>
        <p:spPr>
          <a:xfrm>
            <a:off x="2873829" y="4268444"/>
            <a:ext cx="3407331" cy="1928759"/>
          </a:xfrm>
          <a:prstGeom prst="rect">
            <a:avLst/>
          </a:prstGeom>
        </p:spPr>
      </p:pic>
      <p:sp>
        <p:nvSpPr>
          <p:cNvPr id="15" name="TextBox 14">
            <a:extLst>
              <a:ext uri="{FF2B5EF4-FFF2-40B4-BE49-F238E27FC236}">
                <a16:creationId xmlns:a16="http://schemas.microsoft.com/office/drawing/2014/main" id="{E4107493-2FBB-C9F3-846F-96EFEE9E411D}"/>
              </a:ext>
            </a:extLst>
          </p:cNvPr>
          <p:cNvSpPr txBox="1"/>
          <p:nvPr/>
        </p:nvSpPr>
        <p:spPr>
          <a:xfrm>
            <a:off x="6424301" y="5974149"/>
            <a:ext cx="3007768" cy="307777"/>
          </a:xfrm>
          <a:prstGeom prst="rect">
            <a:avLst/>
          </a:prstGeom>
          <a:noFill/>
        </p:spPr>
        <p:txBody>
          <a:bodyPr wrap="square">
            <a:spAutoFit/>
          </a:bodyPr>
          <a:lstStyle/>
          <a:p>
            <a:r>
              <a:rPr lang="en-US" sz="1400" dirty="0">
                <a:solidFill>
                  <a:srgbClr val="00B0F0"/>
                </a:solidFill>
                <a:latin typeface="Arial" panose="020B0604020202020204" pitchFamily="34" charset="0"/>
                <a:cs typeface="Arial" panose="020B0604020202020204" pitchFamily="34" charset="0"/>
              </a:rPr>
              <a:t>Git Tutorial - Google Slides</a:t>
            </a:r>
          </a:p>
        </p:txBody>
      </p:sp>
      <p:pic>
        <p:nvPicPr>
          <p:cNvPr id="17" name="Picture 16">
            <a:extLst>
              <a:ext uri="{FF2B5EF4-FFF2-40B4-BE49-F238E27FC236}">
                <a16:creationId xmlns:a16="http://schemas.microsoft.com/office/drawing/2014/main" id="{FC7080B4-336E-1DF2-8F40-4883BF042D63}"/>
              </a:ext>
            </a:extLst>
          </p:cNvPr>
          <p:cNvPicPr>
            <a:picLocks noChangeAspect="1"/>
          </p:cNvPicPr>
          <p:nvPr/>
        </p:nvPicPr>
        <p:blipFill>
          <a:blip r:embed="rId9"/>
          <a:stretch>
            <a:fillRect/>
          </a:stretch>
        </p:blipFill>
        <p:spPr>
          <a:xfrm>
            <a:off x="6424301" y="2021173"/>
            <a:ext cx="4992880" cy="3134860"/>
          </a:xfrm>
          <a:prstGeom prst="rect">
            <a:avLst/>
          </a:prstGeom>
        </p:spPr>
      </p:pic>
      <p:sp>
        <p:nvSpPr>
          <p:cNvPr id="22" name="TextBox 21">
            <a:extLst>
              <a:ext uri="{FF2B5EF4-FFF2-40B4-BE49-F238E27FC236}">
                <a16:creationId xmlns:a16="http://schemas.microsoft.com/office/drawing/2014/main" id="{B3E2F3CD-1472-2A61-157F-114D99520FED}"/>
              </a:ext>
            </a:extLst>
          </p:cNvPr>
          <p:cNvSpPr txBox="1"/>
          <p:nvPr/>
        </p:nvSpPr>
        <p:spPr>
          <a:xfrm>
            <a:off x="6376762" y="5142573"/>
            <a:ext cx="5040419" cy="523220"/>
          </a:xfrm>
          <a:prstGeom prst="rect">
            <a:avLst/>
          </a:prstGeom>
          <a:noFill/>
        </p:spPr>
        <p:txBody>
          <a:bodyPr wrap="square">
            <a:spAutoFit/>
          </a:bodyPr>
          <a:lstStyle/>
          <a:p>
            <a:pPr algn="r"/>
            <a:r>
              <a:rPr lang="en-US" sz="1400" dirty="0">
                <a:solidFill>
                  <a:srgbClr val="00B0F0"/>
                </a:solidFill>
                <a:latin typeface="Abadi" panose="020B0604020104020204" pitchFamily="34" charset="0"/>
                <a:cs typeface="Arial" panose="020B0604020202020204" pitchFamily="34" charset="0"/>
              </a:rPr>
              <a:t>https://github.com/uasal/spacecoron_design_docs/</a:t>
            </a:r>
          </a:p>
          <a:p>
            <a:pPr algn="r"/>
            <a:r>
              <a:rPr lang="en-US" sz="1400" dirty="0">
                <a:solidFill>
                  <a:srgbClr val="00B0F0"/>
                </a:solidFill>
                <a:latin typeface="Abadi" panose="020B0604020104020204" pitchFamily="34" charset="0"/>
                <a:cs typeface="Arial" panose="020B0604020202020204" pitchFamily="34" charset="0"/>
              </a:rPr>
              <a:t>blob/main/sw_and_comp/git_startup.md</a:t>
            </a:r>
          </a:p>
        </p:txBody>
      </p:sp>
    </p:spTree>
    <p:extLst>
      <p:ext uri="{BB962C8B-B14F-4D97-AF65-F5344CB8AC3E}">
        <p14:creationId xmlns:p14="http://schemas.microsoft.com/office/powerpoint/2010/main" val="3699121674"/>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Terminology</a:t>
            </a:r>
          </a:p>
        </p:txBody>
      </p:sp>
    </p:spTree>
    <p:extLst>
      <p:ext uri="{BB962C8B-B14F-4D97-AF65-F5344CB8AC3E}">
        <p14:creationId xmlns:p14="http://schemas.microsoft.com/office/powerpoint/2010/main" val="622857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13889" y="1135174"/>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A Glossary of Git</a:t>
            </a:r>
          </a:p>
        </p:txBody>
      </p:sp>
      <p:sp>
        <p:nvSpPr>
          <p:cNvPr id="6" name="TextBox 5">
            <a:extLst>
              <a:ext uri="{FF2B5EF4-FFF2-40B4-BE49-F238E27FC236}">
                <a16:creationId xmlns:a16="http://schemas.microsoft.com/office/drawing/2014/main" id="{472D26E5-D7A6-5E92-2C8C-AA38A18084EB}"/>
              </a:ext>
            </a:extLst>
          </p:cNvPr>
          <p:cNvSpPr txBox="1"/>
          <p:nvPr/>
        </p:nvSpPr>
        <p:spPr>
          <a:xfrm>
            <a:off x="529839" y="2085174"/>
            <a:ext cx="11160100" cy="4308872"/>
          </a:xfrm>
          <a:prstGeom prst="rect">
            <a:avLst/>
          </a:prstGeom>
          <a:noFill/>
        </p:spPr>
        <p:txBody>
          <a:bodyPr wrap="square" rtlCol="0">
            <a:spAutoFit/>
          </a:bodyPr>
          <a:lstStyle/>
          <a:p>
            <a:pPr>
              <a:spcAft>
                <a:spcPts val="1200"/>
              </a:spcAft>
            </a:pPr>
            <a:r>
              <a:rPr lang="en-US" b="1" dirty="0">
                <a:latin typeface="Congenial" panose="02000503040000020004" pitchFamily="2" charset="0"/>
              </a:rPr>
              <a:t>Project </a:t>
            </a:r>
            <a:r>
              <a:rPr lang="en-US" dirty="0">
                <a:latin typeface="Congenial" panose="02000503040000020004" pitchFamily="2" charset="0"/>
              </a:rPr>
              <a:t>(</a:t>
            </a:r>
            <a:r>
              <a:rPr lang="en-US" dirty="0" err="1">
                <a:latin typeface="Congenial" panose="02000503040000020004" pitchFamily="2" charset="0"/>
              </a:rPr>
              <a:t>Dissambiguation</a:t>
            </a:r>
            <a:r>
              <a:rPr lang="en-US" dirty="0">
                <a:latin typeface="Congenial" panose="02000503040000020004" pitchFamily="2" charset="0"/>
              </a:rPr>
              <a:t>):   In Git, a project is a conceptual unit referring to exactly what you think it is. Creating a piece of software is a project, as is designing a space telescope. Large projects can be broken into smaller projects. In GitHub, however, a project has a specific meaning: it is an adaptable spreadsheet used to keep track of issues and pull requests. In this talk, </a:t>
            </a:r>
            <a:r>
              <a:rPr lang="en-US" b="1" dirty="0">
                <a:latin typeface="Congenial" panose="02000503040000020004" pitchFamily="2" charset="0"/>
              </a:rPr>
              <a:t>Project </a:t>
            </a:r>
            <a:r>
              <a:rPr lang="en-US" dirty="0">
                <a:latin typeface="Congenial" panose="02000503040000020004" pitchFamily="2" charset="0"/>
              </a:rPr>
              <a:t>has the first meaning.</a:t>
            </a:r>
            <a:endParaRPr lang="en-US" b="1" dirty="0">
              <a:latin typeface="Congenial" panose="02000503040000020004" pitchFamily="2" charset="0"/>
            </a:endParaRPr>
          </a:p>
          <a:p>
            <a:pPr>
              <a:spcAft>
                <a:spcPts val="1200"/>
              </a:spcAft>
            </a:pPr>
            <a:r>
              <a:rPr lang="en-US" b="1" dirty="0">
                <a:latin typeface="Congenial" panose="02000503040000020004" pitchFamily="2" charset="0"/>
              </a:rPr>
              <a:t>Repository:    </a:t>
            </a:r>
            <a:r>
              <a:rPr lang="en-US" dirty="0">
                <a:latin typeface="Congenial" panose="02000503040000020004" pitchFamily="2" charset="0"/>
              </a:rPr>
              <a:t>The most basic, fundamental element of Git and GitHub. A snapshot of the folder where Git stores all of the files and documentation related to a project, as well as the full history of commits of a project, including information about who changed what, how, and when. It is basically composed of two parts:</a:t>
            </a:r>
          </a:p>
          <a:p>
            <a:pPr>
              <a:spcAft>
                <a:spcPts val="1200"/>
              </a:spcAft>
            </a:pPr>
            <a:r>
              <a:rPr lang="en-US" dirty="0">
                <a:latin typeface="Congenial" panose="02000503040000020004" pitchFamily="2" charset="0"/>
              </a:rPr>
              <a:t>	</a:t>
            </a:r>
            <a:r>
              <a:rPr lang="en-US" b="1" dirty="0">
                <a:latin typeface="Congenial" panose="02000503040000020004" pitchFamily="2" charset="0"/>
              </a:rPr>
              <a:t>.git Folder:  </a:t>
            </a:r>
            <a:r>
              <a:rPr lang="en-US" dirty="0">
                <a:latin typeface="Congenial" panose="02000503040000020004" pitchFamily="2" charset="0"/>
              </a:rPr>
              <a:t>The folder within the repository that holds all of the internal files that Git uses to track a 	project. </a:t>
            </a:r>
          </a:p>
          <a:p>
            <a:pPr>
              <a:spcAft>
                <a:spcPts val="1200"/>
              </a:spcAft>
            </a:pPr>
            <a:r>
              <a:rPr lang="en-US" dirty="0">
                <a:latin typeface="Congenial" panose="02000503040000020004" pitchFamily="2" charset="0"/>
              </a:rPr>
              <a:t>	</a:t>
            </a:r>
            <a:r>
              <a:rPr lang="en-US" b="1" dirty="0">
                <a:latin typeface="Congenial" panose="02000503040000020004" pitchFamily="2" charset="0"/>
              </a:rPr>
              <a:t>Working Tree:   </a:t>
            </a:r>
            <a:r>
              <a:rPr lang="en-US" dirty="0">
                <a:latin typeface="Congenial" panose="02000503040000020004" pitchFamily="2" charset="0"/>
              </a:rPr>
              <a:t>A directory structure containing all the project files and sub-directories exist.</a:t>
            </a:r>
          </a:p>
          <a:p>
            <a:pPr>
              <a:spcAft>
                <a:spcPts val="1200"/>
              </a:spcAft>
            </a:pPr>
            <a:r>
              <a:rPr lang="en-US" b="1" dirty="0">
                <a:latin typeface="Congenial" panose="02000503040000020004" pitchFamily="2" charset="0"/>
              </a:rPr>
              <a:t>	Non-Bare vs Bare Repository:   </a:t>
            </a:r>
            <a:r>
              <a:rPr lang="en-US" dirty="0">
                <a:latin typeface="Congenial" panose="02000503040000020004" pitchFamily="2" charset="0"/>
              </a:rPr>
              <a:t>A Bare repository does not contain a working tree. Used in the 	central repository as part of the collaboration process.</a:t>
            </a:r>
          </a:p>
        </p:txBody>
      </p:sp>
    </p:spTree>
    <p:extLst>
      <p:ext uri="{BB962C8B-B14F-4D97-AF65-F5344CB8AC3E}">
        <p14:creationId xmlns:p14="http://schemas.microsoft.com/office/powerpoint/2010/main" val="1447921730"/>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13889" y="1135174"/>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A Glossary of Git</a:t>
            </a:r>
          </a:p>
        </p:txBody>
      </p:sp>
      <p:sp>
        <p:nvSpPr>
          <p:cNvPr id="6" name="TextBox 5">
            <a:extLst>
              <a:ext uri="{FF2B5EF4-FFF2-40B4-BE49-F238E27FC236}">
                <a16:creationId xmlns:a16="http://schemas.microsoft.com/office/drawing/2014/main" id="{472D26E5-D7A6-5E92-2C8C-AA38A18084EB}"/>
              </a:ext>
            </a:extLst>
          </p:cNvPr>
          <p:cNvSpPr txBox="1"/>
          <p:nvPr/>
        </p:nvSpPr>
        <p:spPr>
          <a:xfrm>
            <a:off x="529839" y="2085174"/>
            <a:ext cx="11160100" cy="4493538"/>
          </a:xfrm>
          <a:prstGeom prst="rect">
            <a:avLst/>
          </a:prstGeom>
          <a:noFill/>
        </p:spPr>
        <p:txBody>
          <a:bodyPr wrap="square" rtlCol="0">
            <a:spAutoFit/>
          </a:bodyPr>
          <a:lstStyle/>
          <a:p>
            <a:pPr>
              <a:spcAft>
                <a:spcPts val="1200"/>
              </a:spcAft>
            </a:pPr>
            <a:r>
              <a:rPr lang="en-US" b="1" dirty="0">
                <a:latin typeface="Congenial" panose="02000503040000020004" pitchFamily="2" charset="0"/>
              </a:rPr>
              <a:t>The Three States:  </a:t>
            </a:r>
          </a:p>
          <a:p>
            <a:pPr>
              <a:spcAft>
                <a:spcPts val="1200"/>
              </a:spcAft>
            </a:pPr>
            <a:r>
              <a:rPr lang="en-US" b="1" dirty="0">
                <a:latin typeface="Congenial" panose="02000503040000020004" pitchFamily="2" charset="0"/>
              </a:rPr>
              <a:t>	</a:t>
            </a:r>
            <a:r>
              <a:rPr lang="en-US" i="1" dirty="0">
                <a:latin typeface="Congenial" panose="02000503040000020004" pitchFamily="2" charset="0"/>
              </a:rPr>
              <a:t>Git has three main states that your files can reside in:</a:t>
            </a:r>
            <a:endParaRPr lang="en-US" b="1" i="1" dirty="0">
              <a:latin typeface="Congenial" panose="02000503040000020004" pitchFamily="2" charset="0"/>
            </a:endParaRPr>
          </a:p>
          <a:p>
            <a:r>
              <a:rPr lang="en-US" b="1" dirty="0">
                <a:latin typeface="Congenial" panose="02000503040000020004" pitchFamily="2" charset="0"/>
              </a:rPr>
              <a:t>	Modified:   </a:t>
            </a:r>
            <a:r>
              <a:rPr lang="en-US" dirty="0">
                <a:latin typeface="Congenial" panose="02000503040000020004" pitchFamily="2" charset="0"/>
              </a:rPr>
              <a:t>You have changed a file, but have not yet committed it to the database.</a:t>
            </a:r>
          </a:p>
          <a:p>
            <a:r>
              <a:rPr lang="en-US" b="1" dirty="0">
                <a:latin typeface="Congenial" panose="02000503040000020004" pitchFamily="2" charset="0"/>
              </a:rPr>
              <a:t>	Staged:   </a:t>
            </a:r>
            <a:r>
              <a:rPr lang="en-US" dirty="0">
                <a:latin typeface="Congenial" panose="02000503040000020004" pitchFamily="2" charset="0"/>
              </a:rPr>
              <a:t>You have marked your modified file to be committed to the database.</a:t>
            </a:r>
          </a:p>
          <a:p>
            <a:pPr>
              <a:spcAft>
                <a:spcPts val="1200"/>
              </a:spcAft>
            </a:pPr>
            <a:r>
              <a:rPr lang="en-US" b="1" dirty="0">
                <a:latin typeface="Congenial" panose="02000503040000020004" pitchFamily="2" charset="0"/>
              </a:rPr>
              <a:t>	Committed:   </a:t>
            </a:r>
            <a:r>
              <a:rPr lang="en-US" dirty="0">
                <a:latin typeface="Congenial" panose="02000503040000020004" pitchFamily="2" charset="0"/>
              </a:rPr>
              <a:t>Your modified file has been safely assimilated into the database.</a:t>
            </a:r>
            <a:endParaRPr lang="en-US" b="1" dirty="0">
              <a:latin typeface="Congenial" panose="02000503040000020004" pitchFamily="2" charset="0"/>
            </a:endParaRPr>
          </a:p>
          <a:p>
            <a:pPr>
              <a:spcAft>
                <a:spcPts val="1200"/>
              </a:spcAft>
            </a:pPr>
            <a:r>
              <a:rPr lang="en-US" b="1" dirty="0">
                <a:latin typeface="Congenial" panose="02000503040000020004" pitchFamily="2" charset="0"/>
              </a:rPr>
              <a:t>The Three Main Sections of a Git Project:</a:t>
            </a:r>
          </a:p>
          <a:p>
            <a:pPr>
              <a:spcAft>
                <a:spcPts val="1200"/>
              </a:spcAft>
            </a:pPr>
            <a:r>
              <a:rPr lang="en-US" b="1" dirty="0">
                <a:latin typeface="Congenial" panose="02000503040000020004" pitchFamily="2" charset="0"/>
              </a:rPr>
              <a:t>	The Working Directory/Tree:  </a:t>
            </a:r>
            <a:r>
              <a:rPr lang="en-US" dirty="0">
                <a:latin typeface="Congenial" panose="02000503040000020004" pitchFamily="2" charset="0"/>
              </a:rPr>
              <a:t>A single checkout (version) of a project. It is pulled out of the 	compressed files in the Git database and placed on the disk to be modified.</a:t>
            </a:r>
          </a:p>
          <a:p>
            <a:pPr>
              <a:spcAft>
                <a:spcPts val="1200"/>
              </a:spcAft>
            </a:pPr>
            <a:r>
              <a:rPr lang="en-US" dirty="0">
                <a:latin typeface="Congenial" panose="02000503040000020004" pitchFamily="2" charset="0"/>
              </a:rPr>
              <a:t>	</a:t>
            </a:r>
            <a:r>
              <a:rPr lang="en-US" b="1" dirty="0">
                <a:latin typeface="Congenial" panose="02000503040000020004" pitchFamily="2" charset="0"/>
              </a:rPr>
              <a:t>The Staging Area:   </a:t>
            </a:r>
            <a:r>
              <a:rPr lang="en-US" dirty="0">
                <a:latin typeface="Congenial" panose="02000503040000020004" pitchFamily="2" charset="0"/>
              </a:rPr>
              <a:t>The staging area is where modified files that will eventually be committed are 	stored. (It’s technically called the ‘index’, but ‘staging area’ makes conceptual sense).</a:t>
            </a:r>
          </a:p>
          <a:p>
            <a:pPr>
              <a:spcAft>
                <a:spcPts val="1200"/>
              </a:spcAft>
            </a:pPr>
            <a:r>
              <a:rPr lang="en-US" dirty="0">
                <a:latin typeface="Congenial" panose="02000503040000020004" pitchFamily="2" charset="0"/>
              </a:rPr>
              <a:t>	</a:t>
            </a:r>
            <a:r>
              <a:rPr lang="en-US" b="1" dirty="0">
                <a:latin typeface="Congenial" panose="02000503040000020004" pitchFamily="2" charset="0"/>
              </a:rPr>
              <a:t>The Git Directory:   </a:t>
            </a:r>
            <a:r>
              <a:rPr lang="en-US" dirty="0">
                <a:latin typeface="Congenial" panose="02000503040000020004" pitchFamily="2" charset="0"/>
              </a:rPr>
              <a:t>This is where Git stores the metadata and the database for the project.   </a:t>
            </a:r>
          </a:p>
          <a:p>
            <a:pPr>
              <a:spcAft>
                <a:spcPts val="1200"/>
              </a:spcAft>
            </a:pPr>
            <a:endParaRPr lang="en-US" b="1" dirty="0">
              <a:latin typeface="Congenial" panose="02000503040000020004" pitchFamily="2" charset="0"/>
            </a:endParaRPr>
          </a:p>
        </p:txBody>
      </p:sp>
    </p:spTree>
    <p:extLst>
      <p:ext uri="{BB962C8B-B14F-4D97-AF65-F5344CB8AC3E}">
        <p14:creationId xmlns:p14="http://schemas.microsoft.com/office/powerpoint/2010/main" val="1668473740"/>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783771" y="1854653"/>
            <a:ext cx="10523765" cy="3970318"/>
          </a:xfrm>
          <a:prstGeom prst="rect">
            <a:avLst/>
          </a:prstGeom>
          <a:noFill/>
        </p:spPr>
        <p:txBody>
          <a:bodyPr wrap="square" rtlCol="0">
            <a:spAutoFit/>
          </a:bodyPr>
          <a:lstStyle/>
          <a:p>
            <a:pPr algn="ctr"/>
            <a:r>
              <a:rPr lang="en-US" sz="3600" i="1" dirty="0">
                <a:latin typeface="Congenial" panose="02000503040000020004" pitchFamily="2" charset="0"/>
              </a:rPr>
              <a:t>From ‘Git Magic’</a:t>
            </a:r>
          </a:p>
          <a:p>
            <a:pPr algn="ctr"/>
            <a:endParaRPr lang="en-US" sz="2400" i="1" dirty="0">
              <a:latin typeface="Congenial" panose="02000503040000020004" pitchFamily="2" charset="0"/>
            </a:endParaRPr>
          </a:p>
          <a:p>
            <a:pPr algn="ctr"/>
            <a:r>
              <a:rPr lang="en-US" sz="2400" i="1" dirty="0">
                <a:latin typeface="Congenial" panose="02000503040000020004" pitchFamily="2" charset="0"/>
              </a:rPr>
              <a:t>“Git is a version control Swiss army knife. A reliable versatile multipurpose revision control tool whose extraordinary flexibility makes it tricky to learn, let alone master.</a:t>
            </a:r>
          </a:p>
          <a:p>
            <a:pPr algn="ctr"/>
            <a:endParaRPr lang="en-US" sz="2400" i="1" dirty="0">
              <a:latin typeface="Congenial" panose="02000503040000020004" pitchFamily="2" charset="0"/>
            </a:endParaRPr>
          </a:p>
          <a:p>
            <a:pPr algn="ctr"/>
            <a:r>
              <a:rPr lang="en-US" sz="2400" i="1" dirty="0">
                <a:latin typeface="Congenial" panose="02000503040000020004" pitchFamily="2" charset="0"/>
              </a:rPr>
              <a:t>As Arthur C. Clarke observed, any sufficiently advanced technology is indistinguishable from magic. This is a great way to approach Git: newbies can ignore its inner workings and view Git as a gizmo that can amaze friends and infuriate enemies with its wondrous abilities..”</a:t>
            </a:r>
          </a:p>
        </p:txBody>
      </p:sp>
      <p:sp>
        <p:nvSpPr>
          <p:cNvPr id="3" name="TextBox 2">
            <a:extLst>
              <a:ext uri="{FF2B5EF4-FFF2-40B4-BE49-F238E27FC236}">
                <a16:creationId xmlns:a16="http://schemas.microsoft.com/office/drawing/2014/main" id="{1B7683D7-741E-EB45-843D-C31732169272}"/>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From Ben Lynn’s ‘Git Magic’.</a:t>
            </a:r>
          </a:p>
        </p:txBody>
      </p:sp>
      <p:sp>
        <p:nvSpPr>
          <p:cNvPr id="4" name="TextBox 3">
            <a:extLst>
              <a:ext uri="{FF2B5EF4-FFF2-40B4-BE49-F238E27FC236}">
                <a16:creationId xmlns:a16="http://schemas.microsoft.com/office/drawing/2014/main" id="{0B5F9CCB-1CC8-14B2-3B93-EAAB4AC216D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Introduction</a:t>
            </a:r>
          </a:p>
        </p:txBody>
      </p:sp>
    </p:spTree>
    <p:extLst>
      <p:ext uri="{BB962C8B-B14F-4D97-AF65-F5344CB8AC3E}">
        <p14:creationId xmlns:p14="http://schemas.microsoft.com/office/powerpoint/2010/main" val="2050481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13889" y="1135174"/>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A Glossary of Git</a:t>
            </a:r>
          </a:p>
        </p:txBody>
      </p:sp>
      <p:pic>
        <p:nvPicPr>
          <p:cNvPr id="6" name="Picture 5">
            <a:extLst>
              <a:ext uri="{FF2B5EF4-FFF2-40B4-BE49-F238E27FC236}">
                <a16:creationId xmlns:a16="http://schemas.microsoft.com/office/drawing/2014/main" id="{9DF6D45A-0FA6-AE3F-2201-6405538EDE94}"/>
              </a:ext>
            </a:extLst>
          </p:cNvPr>
          <p:cNvPicPr>
            <a:picLocks noChangeAspect="1"/>
          </p:cNvPicPr>
          <p:nvPr/>
        </p:nvPicPr>
        <p:blipFill>
          <a:blip r:embed="rId7"/>
          <a:stretch>
            <a:fillRect/>
          </a:stretch>
        </p:blipFill>
        <p:spPr>
          <a:xfrm>
            <a:off x="3547707" y="2019103"/>
            <a:ext cx="5096586" cy="2819794"/>
          </a:xfrm>
          <a:prstGeom prst="rect">
            <a:avLst/>
          </a:prstGeom>
        </p:spPr>
      </p:pic>
      <p:sp>
        <p:nvSpPr>
          <p:cNvPr id="8" name="TextBox 7">
            <a:extLst>
              <a:ext uri="{FF2B5EF4-FFF2-40B4-BE49-F238E27FC236}">
                <a16:creationId xmlns:a16="http://schemas.microsoft.com/office/drawing/2014/main" id="{46B21B61-912B-9212-6719-21FB4919CE1D}"/>
              </a:ext>
            </a:extLst>
          </p:cNvPr>
          <p:cNvSpPr txBox="1"/>
          <p:nvPr/>
        </p:nvSpPr>
        <p:spPr>
          <a:xfrm>
            <a:off x="606680" y="2019103"/>
            <a:ext cx="2514600" cy="1354217"/>
          </a:xfrm>
          <a:prstGeom prst="rect">
            <a:avLst/>
          </a:prstGeom>
          <a:noFill/>
        </p:spPr>
        <p:txBody>
          <a:bodyPr wrap="square" rtlCol="0">
            <a:spAutoFit/>
          </a:bodyPr>
          <a:lstStyle/>
          <a:p>
            <a:pPr algn="ctr"/>
            <a:r>
              <a:rPr lang="en-US" sz="1800" b="1" dirty="0">
                <a:latin typeface="Wingdings" panose="05000000000000000000" pitchFamily="2" charset="2"/>
              </a:rPr>
              <a:t></a:t>
            </a:r>
            <a:endParaRPr lang="en-US" sz="1600" b="1" dirty="0">
              <a:latin typeface="Congenial" panose="02000503040000020004" pitchFamily="2" charset="0"/>
            </a:endParaRPr>
          </a:p>
          <a:p>
            <a:r>
              <a:rPr lang="en-US" sz="1600" b="1" dirty="0">
                <a:latin typeface="Congenial" panose="02000503040000020004" pitchFamily="2" charset="0"/>
              </a:rPr>
              <a:t>Checkout: </a:t>
            </a:r>
            <a:r>
              <a:rPr lang="en-US" sz="1600" dirty="0">
                <a:latin typeface="Congenial" panose="02000503040000020004" pitchFamily="2" charset="0"/>
              </a:rPr>
              <a:t>Update files in the working directory to match the version in the database.</a:t>
            </a:r>
            <a:endParaRPr lang="en-US" sz="1600" b="1" dirty="0">
              <a:latin typeface="Congenial" panose="02000503040000020004" pitchFamily="2" charset="0"/>
            </a:endParaRPr>
          </a:p>
        </p:txBody>
      </p:sp>
      <p:sp>
        <p:nvSpPr>
          <p:cNvPr id="13" name="TextBox 12">
            <a:extLst>
              <a:ext uri="{FF2B5EF4-FFF2-40B4-BE49-F238E27FC236}">
                <a16:creationId xmlns:a16="http://schemas.microsoft.com/office/drawing/2014/main" id="{52946283-D147-6138-FBD8-703424253E1D}"/>
              </a:ext>
            </a:extLst>
          </p:cNvPr>
          <p:cNvSpPr txBox="1"/>
          <p:nvPr/>
        </p:nvSpPr>
        <p:spPr>
          <a:xfrm>
            <a:off x="7494813" y="2909599"/>
            <a:ext cx="337105" cy="369332"/>
          </a:xfrm>
          <a:prstGeom prst="rect">
            <a:avLst/>
          </a:prstGeom>
          <a:noFill/>
        </p:spPr>
        <p:txBody>
          <a:bodyPr wrap="square">
            <a:spAutoFit/>
          </a:bodyPr>
          <a:lstStyle/>
          <a:p>
            <a:pPr algn="ctr"/>
            <a:r>
              <a:rPr lang="en-US" sz="1800" b="1" dirty="0">
                <a:latin typeface="Wingdings" panose="05000000000000000000" pitchFamily="2" charset="2"/>
              </a:rPr>
              <a:t></a:t>
            </a:r>
            <a:endParaRPr lang="en-US" sz="1600" b="1" dirty="0">
              <a:latin typeface="Congenial" panose="02000503040000020004" pitchFamily="2" charset="0"/>
            </a:endParaRPr>
          </a:p>
        </p:txBody>
      </p:sp>
      <p:sp>
        <p:nvSpPr>
          <p:cNvPr id="14" name="TextBox 13">
            <a:extLst>
              <a:ext uri="{FF2B5EF4-FFF2-40B4-BE49-F238E27FC236}">
                <a16:creationId xmlns:a16="http://schemas.microsoft.com/office/drawing/2014/main" id="{3422BEB9-0677-858A-F221-4B6532719AD7}"/>
              </a:ext>
            </a:extLst>
          </p:cNvPr>
          <p:cNvSpPr txBox="1"/>
          <p:nvPr/>
        </p:nvSpPr>
        <p:spPr>
          <a:xfrm>
            <a:off x="606680" y="3672474"/>
            <a:ext cx="2514600" cy="1107996"/>
          </a:xfrm>
          <a:prstGeom prst="rect">
            <a:avLst/>
          </a:prstGeom>
          <a:noFill/>
        </p:spPr>
        <p:txBody>
          <a:bodyPr wrap="square" rtlCol="0">
            <a:spAutoFit/>
          </a:bodyPr>
          <a:lstStyle/>
          <a:p>
            <a:pPr algn="ctr"/>
            <a:r>
              <a:rPr lang="en-US" b="1" dirty="0">
                <a:latin typeface="Wingdings" panose="05000000000000000000" pitchFamily="2" charset="2"/>
              </a:rPr>
              <a:t></a:t>
            </a:r>
          </a:p>
          <a:p>
            <a:pPr algn="ctr"/>
            <a:r>
              <a:rPr lang="en-US" sz="1600" b="1" dirty="0">
                <a:latin typeface="Congenial" panose="02000503040000020004" pitchFamily="2" charset="0"/>
              </a:rPr>
              <a:t>Modify: </a:t>
            </a:r>
            <a:r>
              <a:rPr lang="en-US" sz="1600" dirty="0">
                <a:latin typeface="Congenial" panose="02000503040000020004" pitchFamily="2" charset="0"/>
              </a:rPr>
              <a:t>Make changes to files in your working directory.</a:t>
            </a:r>
            <a:endParaRPr lang="en-US" sz="1600" b="1" dirty="0">
              <a:latin typeface="Congenial" panose="02000503040000020004" pitchFamily="2" charset="0"/>
            </a:endParaRPr>
          </a:p>
        </p:txBody>
      </p:sp>
      <p:sp>
        <p:nvSpPr>
          <p:cNvPr id="16" name="TextBox 15">
            <a:extLst>
              <a:ext uri="{FF2B5EF4-FFF2-40B4-BE49-F238E27FC236}">
                <a16:creationId xmlns:a16="http://schemas.microsoft.com/office/drawing/2014/main" id="{BDE0F2A1-2FEC-A1CD-B669-02DA5498992C}"/>
              </a:ext>
            </a:extLst>
          </p:cNvPr>
          <p:cNvSpPr txBox="1"/>
          <p:nvPr/>
        </p:nvSpPr>
        <p:spPr>
          <a:xfrm>
            <a:off x="3720191" y="3278931"/>
            <a:ext cx="337105" cy="369332"/>
          </a:xfrm>
          <a:prstGeom prst="rect">
            <a:avLst/>
          </a:prstGeom>
          <a:noFill/>
        </p:spPr>
        <p:txBody>
          <a:bodyPr wrap="square">
            <a:spAutoFit/>
          </a:bodyPr>
          <a:lstStyle/>
          <a:p>
            <a:pPr algn="ctr"/>
            <a:r>
              <a:rPr lang="en-US" b="1" dirty="0">
                <a:solidFill>
                  <a:schemeClr val="bg1"/>
                </a:solidFill>
                <a:latin typeface="Wingdings" panose="05000000000000000000" pitchFamily="2" charset="2"/>
              </a:rPr>
              <a:t></a:t>
            </a:r>
          </a:p>
        </p:txBody>
      </p:sp>
      <p:sp>
        <p:nvSpPr>
          <p:cNvPr id="20" name="TextBox 19">
            <a:extLst>
              <a:ext uri="{FF2B5EF4-FFF2-40B4-BE49-F238E27FC236}">
                <a16:creationId xmlns:a16="http://schemas.microsoft.com/office/drawing/2014/main" id="{69783C39-AD03-BA1C-6588-0CCB68AA86F7}"/>
              </a:ext>
            </a:extLst>
          </p:cNvPr>
          <p:cNvSpPr txBox="1"/>
          <p:nvPr/>
        </p:nvSpPr>
        <p:spPr>
          <a:xfrm>
            <a:off x="4917619" y="3970174"/>
            <a:ext cx="337105" cy="369332"/>
          </a:xfrm>
          <a:prstGeom prst="rect">
            <a:avLst/>
          </a:prstGeom>
          <a:noFill/>
        </p:spPr>
        <p:txBody>
          <a:bodyPr wrap="square">
            <a:spAutoFit/>
          </a:bodyPr>
          <a:lstStyle/>
          <a:p>
            <a:pPr algn="ctr"/>
            <a:r>
              <a:rPr lang="en-US" sz="1800" b="1" dirty="0">
                <a:solidFill>
                  <a:schemeClr val="bg1"/>
                </a:solidFill>
                <a:latin typeface="Wingdings" panose="05000000000000000000" pitchFamily="2" charset="2"/>
              </a:rPr>
              <a:t></a:t>
            </a:r>
            <a:endParaRPr lang="en-US" b="1" dirty="0">
              <a:solidFill>
                <a:schemeClr val="bg1"/>
              </a:solidFill>
              <a:latin typeface="Wingdings" panose="05000000000000000000" pitchFamily="2" charset="2"/>
            </a:endParaRPr>
          </a:p>
        </p:txBody>
      </p:sp>
      <p:sp>
        <p:nvSpPr>
          <p:cNvPr id="22" name="TextBox 21">
            <a:extLst>
              <a:ext uri="{FF2B5EF4-FFF2-40B4-BE49-F238E27FC236}">
                <a16:creationId xmlns:a16="http://schemas.microsoft.com/office/drawing/2014/main" id="{88AF2F71-3F02-788B-FC9A-9E6A7362F02F}"/>
              </a:ext>
            </a:extLst>
          </p:cNvPr>
          <p:cNvSpPr txBox="1"/>
          <p:nvPr/>
        </p:nvSpPr>
        <p:spPr>
          <a:xfrm>
            <a:off x="2333534" y="5252339"/>
            <a:ext cx="7394980" cy="954107"/>
          </a:xfrm>
          <a:prstGeom prst="rect">
            <a:avLst/>
          </a:prstGeom>
          <a:noFill/>
        </p:spPr>
        <p:txBody>
          <a:bodyPr wrap="square">
            <a:spAutoFit/>
          </a:bodyPr>
          <a:lstStyle/>
          <a:p>
            <a:pPr algn="ctr"/>
            <a:r>
              <a:rPr lang="en-US" sz="2000" b="1" dirty="0">
                <a:latin typeface="Wingdings" panose="05000000000000000000" pitchFamily="2" charset="2"/>
              </a:rPr>
              <a:t></a:t>
            </a:r>
          </a:p>
          <a:p>
            <a:r>
              <a:rPr lang="en-US" sz="1800" b="1" dirty="0">
                <a:latin typeface="Congenial" panose="02000503040000020004" pitchFamily="2" charset="0"/>
              </a:rPr>
              <a:t>Add: </a:t>
            </a:r>
            <a:r>
              <a:rPr lang="en-US" sz="1800" dirty="0">
                <a:latin typeface="Congenial" panose="02000503040000020004" pitchFamily="2" charset="0"/>
              </a:rPr>
              <a:t>Pick those changes that you want to be added to the database. This is done by </a:t>
            </a:r>
            <a:r>
              <a:rPr lang="en-US" sz="1800" b="1" dirty="0">
                <a:latin typeface="Congenial" panose="02000503040000020004" pitchFamily="2" charset="0"/>
              </a:rPr>
              <a:t>adding</a:t>
            </a:r>
            <a:r>
              <a:rPr lang="en-US" sz="1800" dirty="0">
                <a:latin typeface="Congenial" panose="02000503040000020004" pitchFamily="2" charset="0"/>
              </a:rPr>
              <a:t> them to the </a:t>
            </a:r>
            <a:r>
              <a:rPr lang="en-US" sz="1800" b="1" dirty="0">
                <a:latin typeface="Congenial" panose="02000503040000020004" pitchFamily="2" charset="0"/>
              </a:rPr>
              <a:t>Staging area.</a:t>
            </a:r>
          </a:p>
        </p:txBody>
      </p:sp>
      <p:sp>
        <p:nvSpPr>
          <p:cNvPr id="23" name="TextBox 22">
            <a:extLst>
              <a:ext uri="{FF2B5EF4-FFF2-40B4-BE49-F238E27FC236}">
                <a16:creationId xmlns:a16="http://schemas.microsoft.com/office/drawing/2014/main" id="{9EFB25A8-BB61-3177-06F7-CD3FE13749AC}"/>
              </a:ext>
            </a:extLst>
          </p:cNvPr>
          <p:cNvSpPr txBox="1"/>
          <p:nvPr/>
        </p:nvSpPr>
        <p:spPr>
          <a:xfrm>
            <a:off x="6694712" y="3672474"/>
            <a:ext cx="337105" cy="369332"/>
          </a:xfrm>
          <a:prstGeom prst="rect">
            <a:avLst/>
          </a:prstGeom>
          <a:noFill/>
        </p:spPr>
        <p:txBody>
          <a:bodyPr wrap="square">
            <a:spAutoFit/>
          </a:bodyPr>
          <a:lstStyle/>
          <a:p>
            <a:pPr algn="ctr"/>
            <a:r>
              <a:rPr lang="en-US" sz="1800" b="1" dirty="0">
                <a:solidFill>
                  <a:schemeClr val="bg1"/>
                </a:solidFill>
                <a:latin typeface="Wingdings" panose="05000000000000000000" pitchFamily="2" charset="2"/>
              </a:rPr>
              <a:t></a:t>
            </a:r>
            <a:endParaRPr lang="en-US" b="1" dirty="0">
              <a:solidFill>
                <a:schemeClr val="bg1"/>
              </a:solidFill>
              <a:latin typeface="Wingdings" panose="05000000000000000000" pitchFamily="2" charset="2"/>
            </a:endParaRPr>
          </a:p>
        </p:txBody>
      </p:sp>
      <p:sp>
        <p:nvSpPr>
          <p:cNvPr id="24" name="TextBox 23">
            <a:extLst>
              <a:ext uri="{FF2B5EF4-FFF2-40B4-BE49-F238E27FC236}">
                <a16:creationId xmlns:a16="http://schemas.microsoft.com/office/drawing/2014/main" id="{79B38EAF-97DA-6550-8EE8-E6C8169FF2BD}"/>
              </a:ext>
            </a:extLst>
          </p:cNvPr>
          <p:cNvSpPr txBox="1"/>
          <p:nvPr/>
        </p:nvSpPr>
        <p:spPr>
          <a:xfrm>
            <a:off x="8921522" y="3672474"/>
            <a:ext cx="2514600" cy="1107996"/>
          </a:xfrm>
          <a:prstGeom prst="rect">
            <a:avLst/>
          </a:prstGeom>
          <a:noFill/>
        </p:spPr>
        <p:txBody>
          <a:bodyPr wrap="square" rtlCol="0">
            <a:spAutoFit/>
          </a:bodyPr>
          <a:lstStyle/>
          <a:p>
            <a:pPr algn="ctr"/>
            <a:r>
              <a:rPr lang="en-US" b="1" dirty="0">
                <a:latin typeface="Wingdings" panose="05000000000000000000" pitchFamily="2" charset="2"/>
              </a:rPr>
              <a:t></a:t>
            </a:r>
          </a:p>
          <a:p>
            <a:pPr algn="ctr"/>
            <a:r>
              <a:rPr lang="en-US" sz="1600" b="1" dirty="0">
                <a:latin typeface="Congenial" panose="02000503040000020004" pitchFamily="2" charset="0"/>
              </a:rPr>
              <a:t>Commit: </a:t>
            </a:r>
            <a:r>
              <a:rPr lang="en-US" sz="1600" dirty="0">
                <a:latin typeface="Congenial" panose="02000503040000020004" pitchFamily="2" charset="0"/>
              </a:rPr>
              <a:t>Integrate the changes in the staging area into the database.</a:t>
            </a:r>
            <a:endParaRPr lang="en-US" sz="1600" b="1" dirty="0">
              <a:latin typeface="Congenial" panose="02000503040000020004" pitchFamily="2" charset="0"/>
            </a:endParaRPr>
          </a:p>
        </p:txBody>
      </p:sp>
      <p:sp>
        <p:nvSpPr>
          <p:cNvPr id="25" name="TextBox 24">
            <a:extLst>
              <a:ext uri="{FF2B5EF4-FFF2-40B4-BE49-F238E27FC236}">
                <a16:creationId xmlns:a16="http://schemas.microsoft.com/office/drawing/2014/main" id="{499AAC04-2A4F-14EB-E46F-A16C5AAC4248}"/>
              </a:ext>
            </a:extLst>
          </p:cNvPr>
          <p:cNvSpPr txBox="1"/>
          <p:nvPr/>
        </p:nvSpPr>
        <p:spPr>
          <a:xfrm>
            <a:off x="8921522" y="2170935"/>
            <a:ext cx="2514600" cy="861774"/>
          </a:xfrm>
          <a:prstGeom prst="rect">
            <a:avLst/>
          </a:prstGeom>
          <a:noFill/>
        </p:spPr>
        <p:txBody>
          <a:bodyPr wrap="square" rtlCol="0">
            <a:spAutoFit/>
          </a:bodyPr>
          <a:lstStyle/>
          <a:p>
            <a:pPr algn="ctr"/>
            <a:r>
              <a:rPr lang="en-US" b="1" dirty="0">
                <a:latin typeface="Wingdings" panose="05000000000000000000" pitchFamily="2" charset="2"/>
              </a:rPr>
              <a:t></a:t>
            </a:r>
          </a:p>
          <a:p>
            <a:pPr algn="ctr"/>
            <a:r>
              <a:rPr lang="en-US" sz="1600" dirty="0">
                <a:latin typeface="Congenial" panose="02000503040000020004" pitchFamily="2" charset="0"/>
              </a:rPr>
              <a:t>Repeat until Project is finished.</a:t>
            </a:r>
          </a:p>
        </p:txBody>
      </p:sp>
      <p:sp>
        <p:nvSpPr>
          <p:cNvPr id="26" name="TextBox 25">
            <a:extLst>
              <a:ext uri="{FF2B5EF4-FFF2-40B4-BE49-F238E27FC236}">
                <a16:creationId xmlns:a16="http://schemas.microsoft.com/office/drawing/2014/main" id="{B2495AA5-C458-6F31-3734-AA4A80270D07}"/>
              </a:ext>
            </a:extLst>
          </p:cNvPr>
          <p:cNvSpPr txBox="1"/>
          <p:nvPr/>
        </p:nvSpPr>
        <p:spPr>
          <a:xfrm>
            <a:off x="7966153" y="3278931"/>
            <a:ext cx="337105" cy="369332"/>
          </a:xfrm>
          <a:prstGeom prst="rect">
            <a:avLst/>
          </a:prstGeom>
          <a:noFill/>
        </p:spPr>
        <p:txBody>
          <a:bodyPr wrap="square">
            <a:spAutoFit/>
          </a:bodyPr>
          <a:lstStyle/>
          <a:p>
            <a:pPr algn="ctr"/>
            <a:r>
              <a:rPr lang="en-US" sz="1800" b="1" dirty="0">
                <a:solidFill>
                  <a:schemeClr val="bg1"/>
                </a:solidFill>
                <a:latin typeface="Wingdings" panose="05000000000000000000" pitchFamily="2" charset="2"/>
              </a:rPr>
              <a:t></a:t>
            </a:r>
          </a:p>
        </p:txBody>
      </p:sp>
    </p:spTree>
    <p:extLst>
      <p:ext uri="{BB962C8B-B14F-4D97-AF65-F5344CB8AC3E}">
        <p14:creationId xmlns:p14="http://schemas.microsoft.com/office/powerpoint/2010/main" val="3930119735"/>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13889" y="1135174"/>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A Glossary of Git</a:t>
            </a:r>
          </a:p>
        </p:txBody>
      </p:sp>
      <p:sp>
        <p:nvSpPr>
          <p:cNvPr id="2" name="TextBox 1">
            <a:extLst>
              <a:ext uri="{FF2B5EF4-FFF2-40B4-BE49-F238E27FC236}">
                <a16:creationId xmlns:a16="http://schemas.microsoft.com/office/drawing/2014/main" id="{F3357C62-6B72-5DA4-71F1-169FDC79AD6E}"/>
              </a:ext>
            </a:extLst>
          </p:cNvPr>
          <p:cNvSpPr txBox="1"/>
          <p:nvPr/>
        </p:nvSpPr>
        <p:spPr>
          <a:xfrm>
            <a:off x="529839" y="2085174"/>
            <a:ext cx="11160100" cy="4031873"/>
          </a:xfrm>
          <a:prstGeom prst="rect">
            <a:avLst/>
          </a:prstGeom>
          <a:noFill/>
        </p:spPr>
        <p:txBody>
          <a:bodyPr wrap="square" rtlCol="0">
            <a:spAutoFit/>
          </a:bodyPr>
          <a:lstStyle/>
          <a:p>
            <a:pPr>
              <a:spcAft>
                <a:spcPts val="1200"/>
              </a:spcAft>
            </a:pPr>
            <a:r>
              <a:rPr lang="en-US" b="1" dirty="0">
                <a:latin typeface="Congenial" panose="02000503040000020004" pitchFamily="2" charset="0"/>
              </a:rPr>
              <a:t>Branch</a:t>
            </a:r>
            <a:r>
              <a:rPr lang="en-US" dirty="0">
                <a:latin typeface="Congenial" panose="02000503040000020004" pitchFamily="2" charset="0"/>
              </a:rPr>
              <a:t>:   An independent line of development… a request for a new working directory, staging area, and project history. New commits are recorder in the history of the current branch, which results in a fork in the history of the project.</a:t>
            </a:r>
            <a:endParaRPr lang="en-US" b="1" dirty="0">
              <a:latin typeface="Congenial" panose="02000503040000020004" pitchFamily="2" charset="0"/>
            </a:endParaRPr>
          </a:p>
          <a:p>
            <a:pPr>
              <a:spcAft>
                <a:spcPts val="1200"/>
              </a:spcAft>
            </a:pPr>
            <a:r>
              <a:rPr lang="en-US" b="1" dirty="0">
                <a:latin typeface="Congenial" panose="02000503040000020004" pitchFamily="2" charset="0"/>
              </a:rPr>
              <a:t>Fork:    </a:t>
            </a:r>
            <a:r>
              <a:rPr lang="en-US" dirty="0">
                <a:latin typeface="Congenial" panose="02000503040000020004" pitchFamily="2" charset="0"/>
              </a:rPr>
              <a:t>How Git gives each contributor a server-side repository. Every user has two Git repositories: a private local one, and a public server side one. Forks allow you to freely make changes to a project without affecting the original.</a:t>
            </a:r>
          </a:p>
          <a:p>
            <a:pPr>
              <a:spcAft>
                <a:spcPts val="1200"/>
              </a:spcAft>
            </a:pPr>
            <a:r>
              <a:rPr lang="en-US" b="1" dirty="0">
                <a:latin typeface="Congenial" panose="02000503040000020004" pitchFamily="2" charset="0"/>
              </a:rPr>
              <a:t>Clone</a:t>
            </a:r>
            <a:r>
              <a:rPr lang="en-US" dirty="0">
                <a:latin typeface="Congenial" panose="02000503040000020004" pitchFamily="2" charset="0"/>
              </a:rPr>
              <a:t>: A copy of a repository that lives on your own machine. It is connected to the original in the sense that you can push your local changes to the remote.</a:t>
            </a:r>
          </a:p>
          <a:p>
            <a:pPr>
              <a:spcAft>
                <a:spcPts val="1200"/>
              </a:spcAft>
            </a:pPr>
            <a:r>
              <a:rPr lang="en-US" b="1" dirty="0">
                <a:latin typeface="Congenial" panose="02000503040000020004" pitchFamily="2" charset="0"/>
              </a:rPr>
              <a:t>Merge:  </a:t>
            </a:r>
            <a:r>
              <a:rPr lang="en-US" dirty="0">
                <a:latin typeface="Congenial" panose="02000503040000020004" pitchFamily="2" charset="0"/>
              </a:rPr>
              <a:t>Takes the changes from one branch, in the same repository, or from a fork and applies them to another. A </a:t>
            </a:r>
            <a:r>
              <a:rPr lang="en-US" b="1" dirty="0">
                <a:latin typeface="Congenial" panose="02000503040000020004" pitchFamily="2" charset="0"/>
              </a:rPr>
              <a:t>Merge Conflict</a:t>
            </a:r>
            <a:r>
              <a:rPr lang="en-US" dirty="0">
                <a:latin typeface="Congenial" panose="02000503040000020004" pitchFamily="2" charset="0"/>
              </a:rPr>
              <a:t> occurs when two users attempt to make changes to the same line of the same file, or when someone deletes a file that someone else has made a change to. </a:t>
            </a:r>
          </a:p>
          <a:p>
            <a:pPr>
              <a:spcAft>
                <a:spcPts val="1200"/>
              </a:spcAft>
            </a:pPr>
            <a:r>
              <a:rPr lang="en-US" dirty="0">
                <a:latin typeface="Congenial" panose="02000503040000020004" pitchFamily="2" charset="0"/>
              </a:rPr>
              <a:t>	</a:t>
            </a:r>
          </a:p>
        </p:txBody>
      </p:sp>
    </p:spTree>
    <p:extLst>
      <p:ext uri="{BB962C8B-B14F-4D97-AF65-F5344CB8AC3E}">
        <p14:creationId xmlns:p14="http://schemas.microsoft.com/office/powerpoint/2010/main" val="178952740"/>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13889" y="1135174"/>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A Glossary of Git</a:t>
            </a:r>
          </a:p>
        </p:txBody>
      </p:sp>
      <p:sp>
        <p:nvSpPr>
          <p:cNvPr id="2" name="TextBox 1">
            <a:extLst>
              <a:ext uri="{FF2B5EF4-FFF2-40B4-BE49-F238E27FC236}">
                <a16:creationId xmlns:a16="http://schemas.microsoft.com/office/drawing/2014/main" id="{F3357C62-6B72-5DA4-71F1-169FDC79AD6E}"/>
              </a:ext>
            </a:extLst>
          </p:cNvPr>
          <p:cNvSpPr txBox="1"/>
          <p:nvPr/>
        </p:nvSpPr>
        <p:spPr>
          <a:xfrm>
            <a:off x="529839" y="2085174"/>
            <a:ext cx="11160100" cy="4124206"/>
          </a:xfrm>
          <a:prstGeom prst="rect">
            <a:avLst/>
          </a:prstGeom>
          <a:noFill/>
        </p:spPr>
        <p:txBody>
          <a:bodyPr wrap="square" rtlCol="0">
            <a:spAutoFit/>
          </a:bodyPr>
          <a:lstStyle/>
          <a:p>
            <a:pPr>
              <a:spcAft>
                <a:spcPts val="1200"/>
              </a:spcAft>
            </a:pPr>
            <a:r>
              <a:rPr lang="en-US" b="1" dirty="0">
                <a:latin typeface="Congenial" panose="02000503040000020004" pitchFamily="2" charset="0"/>
              </a:rPr>
              <a:t>Pull:</a:t>
            </a:r>
            <a:r>
              <a:rPr lang="en-US" dirty="0">
                <a:latin typeface="Congenial" panose="02000503040000020004" pitchFamily="2" charset="0"/>
              </a:rPr>
              <a:t>   As in, ‘pull in the changes’. The process of merging changes with a repository.</a:t>
            </a:r>
          </a:p>
          <a:p>
            <a:pPr>
              <a:spcAft>
                <a:spcPts val="1200"/>
              </a:spcAft>
            </a:pPr>
            <a:r>
              <a:rPr lang="en-US" b="1" dirty="0">
                <a:latin typeface="Congenial" panose="02000503040000020004" pitchFamily="2" charset="0"/>
              </a:rPr>
              <a:t>Pull Request: </a:t>
            </a:r>
            <a:r>
              <a:rPr lang="en-US" dirty="0">
                <a:latin typeface="Congenial" panose="02000503040000020004" pitchFamily="2" charset="0"/>
              </a:rPr>
              <a:t>Proposed changes to a repository to be reviewed and accepted or rejected by the repositories’ collaborators.</a:t>
            </a:r>
          </a:p>
          <a:p>
            <a:pPr>
              <a:spcAft>
                <a:spcPts val="1200"/>
              </a:spcAft>
            </a:pPr>
            <a:r>
              <a:rPr lang="en-US" b="1" dirty="0">
                <a:latin typeface="Congenial" panose="02000503040000020004" pitchFamily="2" charset="0"/>
              </a:rPr>
              <a:t>Push: </a:t>
            </a:r>
            <a:r>
              <a:rPr lang="en-US" dirty="0">
                <a:latin typeface="Congenial" panose="02000503040000020004" pitchFamily="2" charset="0"/>
              </a:rPr>
              <a:t>To send your committed changes to a remote repository.</a:t>
            </a:r>
          </a:p>
          <a:p>
            <a:pPr>
              <a:spcAft>
                <a:spcPts val="1200"/>
              </a:spcAft>
            </a:pPr>
            <a:endParaRPr lang="en-US" dirty="0">
              <a:latin typeface="Congenial" panose="02000503040000020004" pitchFamily="2" charset="0"/>
            </a:endParaRPr>
          </a:p>
          <a:p>
            <a:pPr algn="ctr">
              <a:spcAft>
                <a:spcPts val="1200"/>
              </a:spcAft>
            </a:pPr>
            <a:r>
              <a:rPr lang="en-US" sz="2400" i="1" dirty="0">
                <a:latin typeface="Congenial" panose="02000503040000020004" pitchFamily="2" charset="0"/>
              </a:rPr>
              <a:t>Note:</a:t>
            </a:r>
          </a:p>
          <a:p>
            <a:pPr algn="ctr">
              <a:spcAft>
                <a:spcPts val="1200"/>
              </a:spcAft>
            </a:pPr>
            <a:r>
              <a:rPr lang="en-US" sz="2000" i="1" dirty="0">
                <a:latin typeface="Congenial" panose="02000503040000020004" pitchFamily="2" charset="0"/>
              </a:rPr>
              <a:t>The distinctions between ‘Push’ and ‘Pull’, and another related term, ‘Fetch’, can be subtle. There is a really good discussion of this on Stack Overflow:</a:t>
            </a:r>
          </a:p>
          <a:p>
            <a:pPr algn="ctr">
              <a:spcAft>
                <a:spcPts val="1200"/>
              </a:spcAft>
            </a:pPr>
            <a:r>
              <a:rPr lang="en-US" sz="2000" i="1" dirty="0">
                <a:latin typeface="Congenial" panose="02000503040000020004" pitchFamily="2" charset="0"/>
              </a:rPr>
              <a:t>“what-is-the-difference-between-git-push-and-git-pull”</a:t>
            </a:r>
          </a:p>
          <a:p>
            <a:pPr>
              <a:spcAft>
                <a:spcPts val="1200"/>
              </a:spcAft>
            </a:pPr>
            <a:r>
              <a:rPr lang="en-US" dirty="0">
                <a:latin typeface="Congenial" panose="02000503040000020004" pitchFamily="2" charset="0"/>
              </a:rPr>
              <a:t>	</a:t>
            </a:r>
          </a:p>
        </p:txBody>
      </p:sp>
    </p:spTree>
    <p:extLst>
      <p:ext uri="{BB962C8B-B14F-4D97-AF65-F5344CB8AC3E}">
        <p14:creationId xmlns:p14="http://schemas.microsoft.com/office/powerpoint/2010/main" val="3949533038"/>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Installation</a:t>
            </a:r>
          </a:p>
        </p:txBody>
      </p:sp>
    </p:spTree>
    <p:extLst>
      <p:ext uri="{BB962C8B-B14F-4D97-AF65-F5344CB8AC3E}">
        <p14:creationId xmlns:p14="http://schemas.microsoft.com/office/powerpoint/2010/main" val="1566062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Installation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4139595"/>
          </a:xfrm>
          <a:prstGeom prst="rect">
            <a:avLst/>
          </a:prstGeom>
          <a:noFill/>
        </p:spPr>
        <p:txBody>
          <a:bodyPr wrap="square" rtlCol="0">
            <a:spAutoFit/>
          </a:bodyPr>
          <a:lstStyle/>
          <a:p>
            <a:pPr algn="ctr">
              <a:spcAft>
                <a:spcPts val="600"/>
              </a:spcAft>
            </a:pPr>
            <a:r>
              <a:rPr lang="en-US" sz="2000" b="1" dirty="0">
                <a:latin typeface="Congenial" panose="02000503040000020004" pitchFamily="2" charset="0"/>
              </a:rPr>
              <a:t>General Info</a:t>
            </a:r>
          </a:p>
          <a:p>
            <a:pPr algn="ctr">
              <a:spcAft>
                <a:spcPts val="600"/>
              </a:spcAft>
            </a:pPr>
            <a:r>
              <a:rPr lang="en-US" dirty="0">
                <a:latin typeface="Congenial" panose="02000503040000020004" pitchFamily="2" charset="0"/>
              </a:rPr>
              <a:t>Mac machines and Linux machines usually have Git installed already. Windows machines don’t. So first step is to check for an already existing Git installation. Open a terminal, or a Window’s command prompt. Type:</a:t>
            </a:r>
          </a:p>
          <a:p>
            <a:pPr algn="ctr">
              <a:spcAft>
                <a:spcPts val="600"/>
              </a:spcAft>
            </a:pPr>
            <a:endParaRPr lang="en-US" dirty="0">
              <a:latin typeface="Congenial" panose="02000503040000020004" pitchFamily="2" charset="0"/>
            </a:endParaRPr>
          </a:p>
          <a:p>
            <a:pPr algn="ctr">
              <a:spcAft>
                <a:spcPts val="600"/>
              </a:spcAft>
            </a:pPr>
            <a:r>
              <a:rPr lang="en-US" dirty="0">
                <a:latin typeface="Cascadia Code" panose="020B0609020000020004" pitchFamily="49" charset="0"/>
                <a:ea typeface="Cascadia Code" panose="020B0609020000020004" pitchFamily="49" charset="0"/>
                <a:cs typeface="Cascadia Code" panose="020B0609020000020004" pitchFamily="49" charset="0"/>
              </a:rPr>
              <a:t>git version</a:t>
            </a:r>
            <a:r>
              <a:rPr lang="en-US" dirty="0">
                <a:latin typeface="Congenial" panose="02000503040000020004" pitchFamily="2" charset="0"/>
              </a:rPr>
              <a:t> </a:t>
            </a: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This will return either a Git version number, or will return ‘unknown command’.</a:t>
            </a: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If you need to install, go to ‘Git Guides’ and read ‘Install Git’</a:t>
            </a:r>
          </a:p>
          <a:p>
            <a:pPr algn="ctr">
              <a:spcAft>
                <a:spcPts val="600"/>
              </a:spcAft>
            </a:pPr>
            <a:r>
              <a:rPr lang="en-US" dirty="0">
                <a:solidFill>
                  <a:srgbClr val="00B0F0"/>
                </a:solidFill>
                <a:latin typeface="Congenial" panose="02000503040000020004" pitchFamily="2" charset="0"/>
              </a:rPr>
              <a:t>https://github.com/git-guides/install-git</a:t>
            </a:r>
          </a:p>
          <a:p>
            <a:pPr algn="ctr">
              <a:spcAft>
                <a:spcPts val="600"/>
              </a:spcAft>
            </a:pPr>
            <a:endParaRPr lang="en-US" dirty="0">
              <a:latin typeface="Congenial" panose="02000503040000020004" pitchFamily="2" charset="0"/>
            </a:endParaRPr>
          </a:p>
        </p:txBody>
      </p:sp>
    </p:spTree>
    <p:extLst>
      <p:ext uri="{BB962C8B-B14F-4D97-AF65-F5344CB8AC3E}">
        <p14:creationId xmlns:p14="http://schemas.microsoft.com/office/powerpoint/2010/main" val="1491096398"/>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Installation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3939540"/>
          </a:xfrm>
          <a:prstGeom prst="rect">
            <a:avLst/>
          </a:prstGeom>
          <a:noFill/>
        </p:spPr>
        <p:txBody>
          <a:bodyPr wrap="square" rtlCol="0">
            <a:spAutoFit/>
          </a:bodyPr>
          <a:lstStyle/>
          <a:p>
            <a:pPr algn="ctr">
              <a:spcAft>
                <a:spcPts val="600"/>
              </a:spcAft>
            </a:pPr>
            <a:r>
              <a:rPr lang="en-US" sz="2000" b="1" dirty="0">
                <a:latin typeface="Congenial" panose="02000503040000020004" pitchFamily="2" charset="0"/>
              </a:rPr>
              <a:t>For Debian or Ubuntu Linux</a:t>
            </a:r>
          </a:p>
          <a:p>
            <a:pPr algn="ctr">
              <a:spcAft>
                <a:spcPts val="600"/>
              </a:spcAft>
            </a:pPr>
            <a:r>
              <a:rPr lang="en-US" dirty="0">
                <a:latin typeface="Congenial" panose="02000503040000020004" pitchFamily="2" charset="0"/>
              </a:rPr>
              <a:t>Update your apt-get repositories:</a:t>
            </a:r>
          </a:p>
          <a:p>
            <a:pPr algn="ctr">
              <a:spcAft>
                <a:spcPts val="600"/>
              </a:spcAft>
            </a:pPr>
            <a:endParaRPr lang="en-US" dirty="0">
              <a:latin typeface="Congenial" panose="02000503040000020004" pitchFamily="2" charset="0"/>
            </a:endParaRPr>
          </a:p>
          <a:p>
            <a:pPr algn="ctr">
              <a:spcAft>
                <a:spcPts val="600"/>
              </a:spcAft>
            </a:pPr>
            <a:r>
              <a:rPr lang="en-US" dirty="0" err="1">
                <a:latin typeface="Cascadia Code" panose="020B0609020000020004" pitchFamily="49" charset="0"/>
                <a:ea typeface="Cascadia Code" panose="020B0609020000020004" pitchFamily="49" charset="0"/>
                <a:cs typeface="Cascadia Code" panose="020B0609020000020004" pitchFamily="49" charset="0"/>
              </a:rPr>
              <a:t>sudo</a:t>
            </a:r>
            <a:r>
              <a:rPr lang="en-US" dirty="0">
                <a:latin typeface="Cascadia Code" panose="020B0609020000020004" pitchFamily="49" charset="0"/>
                <a:ea typeface="Cascadia Code" panose="020B0609020000020004" pitchFamily="49" charset="0"/>
                <a:cs typeface="Cascadia Code" panose="020B0609020000020004" pitchFamily="49" charset="0"/>
              </a:rPr>
              <a:t> apt-get update</a:t>
            </a: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Install Git:</a:t>
            </a:r>
          </a:p>
          <a:p>
            <a:pPr algn="ctr">
              <a:spcAft>
                <a:spcPts val="600"/>
              </a:spcAft>
            </a:pPr>
            <a:endParaRPr lang="en-US" dirty="0">
              <a:latin typeface="Congenial" panose="02000503040000020004" pitchFamily="2" charset="0"/>
            </a:endParaRPr>
          </a:p>
          <a:p>
            <a:pPr algn="ctr">
              <a:spcAft>
                <a:spcPts val="600"/>
              </a:spcAft>
            </a:pPr>
            <a:r>
              <a:rPr lang="en-US" dirty="0" err="1">
                <a:latin typeface="Cascadia Code" panose="020B0609020000020004" pitchFamily="49" charset="0"/>
                <a:ea typeface="Cascadia Code" panose="020B0609020000020004" pitchFamily="49" charset="0"/>
                <a:cs typeface="Cascadia Code" panose="020B0609020000020004" pitchFamily="49" charset="0"/>
              </a:rPr>
              <a:t>sudo</a:t>
            </a:r>
            <a:r>
              <a:rPr lang="en-US" dirty="0">
                <a:latin typeface="Cascadia Code" panose="020B0609020000020004" pitchFamily="49" charset="0"/>
                <a:ea typeface="Cascadia Code" panose="020B0609020000020004" pitchFamily="49" charset="0"/>
                <a:cs typeface="Cascadia Code" panose="020B0609020000020004" pitchFamily="49" charset="0"/>
              </a:rPr>
              <a:t> apt-get install git-all</a:t>
            </a: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Verify with the terminal!</a:t>
            </a:r>
          </a:p>
          <a:p>
            <a:pPr algn="ctr">
              <a:spcAft>
                <a:spcPts val="600"/>
              </a:spcAft>
            </a:pPr>
            <a:endParaRPr lang="en-US" dirty="0">
              <a:latin typeface="Congenial" panose="02000503040000020004" pitchFamily="2" charset="0"/>
            </a:endParaRPr>
          </a:p>
        </p:txBody>
      </p:sp>
    </p:spTree>
    <p:extLst>
      <p:ext uri="{BB962C8B-B14F-4D97-AF65-F5344CB8AC3E}">
        <p14:creationId xmlns:p14="http://schemas.microsoft.com/office/powerpoint/2010/main" val="3686538229"/>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Installation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3939540"/>
          </a:xfrm>
          <a:prstGeom prst="rect">
            <a:avLst/>
          </a:prstGeom>
          <a:noFill/>
        </p:spPr>
        <p:txBody>
          <a:bodyPr wrap="square" rtlCol="0">
            <a:spAutoFit/>
          </a:bodyPr>
          <a:lstStyle/>
          <a:p>
            <a:pPr algn="ctr">
              <a:spcAft>
                <a:spcPts val="600"/>
              </a:spcAft>
            </a:pPr>
            <a:r>
              <a:rPr lang="en-US" sz="2000" b="1" dirty="0">
                <a:latin typeface="Congenial" panose="02000503040000020004" pitchFamily="2" charset="0"/>
              </a:rPr>
              <a:t>For MacOS</a:t>
            </a:r>
          </a:p>
          <a:p>
            <a:pPr algn="ctr">
              <a:spcAft>
                <a:spcPts val="600"/>
              </a:spcAft>
            </a:pPr>
            <a:r>
              <a:rPr lang="en-US" dirty="0">
                <a:latin typeface="Congenial" panose="02000503040000020004" pitchFamily="2" charset="0"/>
              </a:rPr>
              <a:t>Install from the open-source ‘MacOS Git Installer’,</a:t>
            </a:r>
          </a:p>
          <a:p>
            <a:pPr algn="ctr">
              <a:spcAft>
                <a:spcPts val="600"/>
              </a:spcAft>
            </a:pPr>
            <a:r>
              <a:rPr lang="en-US" dirty="0">
                <a:latin typeface="Congenial" panose="02000503040000020004" pitchFamily="2" charset="0"/>
              </a:rPr>
              <a:t>Available here:</a:t>
            </a: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=autoselect</a:t>
            </a:r>
          </a:p>
          <a:p>
            <a:pPr algn="ctr">
              <a:spcAft>
                <a:spcPts val="600"/>
              </a:spcAft>
            </a:pP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Verify with the terminal!</a:t>
            </a:r>
          </a:p>
          <a:p>
            <a:pPr algn="ctr">
              <a:spcAft>
                <a:spcPts val="600"/>
              </a:spcAft>
            </a:pPr>
            <a:endParaRPr lang="en-US" dirty="0">
              <a:latin typeface="Congenial" panose="02000503040000020004" pitchFamily="2" charset="0"/>
            </a:endParaRPr>
          </a:p>
        </p:txBody>
      </p:sp>
      <p:pic>
        <p:nvPicPr>
          <p:cNvPr id="6" name="Picture 5">
            <a:extLst>
              <a:ext uri="{FF2B5EF4-FFF2-40B4-BE49-F238E27FC236}">
                <a16:creationId xmlns:a16="http://schemas.microsoft.com/office/drawing/2014/main" id="{D5932554-4E69-F14A-606D-F7A2AC33E116}"/>
              </a:ext>
            </a:extLst>
          </p:cNvPr>
          <p:cNvPicPr>
            <a:picLocks noChangeAspect="1"/>
          </p:cNvPicPr>
          <p:nvPr/>
        </p:nvPicPr>
        <p:blipFill>
          <a:blip r:embed="rId7"/>
          <a:stretch>
            <a:fillRect/>
          </a:stretch>
        </p:blipFill>
        <p:spPr>
          <a:xfrm>
            <a:off x="3419101" y="3429000"/>
            <a:ext cx="5353797" cy="1428949"/>
          </a:xfrm>
          <a:prstGeom prst="rect">
            <a:avLst/>
          </a:prstGeom>
        </p:spPr>
      </p:pic>
    </p:spTree>
    <p:extLst>
      <p:ext uri="{BB962C8B-B14F-4D97-AF65-F5344CB8AC3E}">
        <p14:creationId xmlns:p14="http://schemas.microsoft.com/office/powerpoint/2010/main" val="1484632536"/>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Installation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4293483"/>
          </a:xfrm>
          <a:prstGeom prst="rect">
            <a:avLst/>
          </a:prstGeom>
          <a:noFill/>
        </p:spPr>
        <p:txBody>
          <a:bodyPr wrap="square" rtlCol="0">
            <a:spAutoFit/>
          </a:bodyPr>
          <a:lstStyle/>
          <a:p>
            <a:pPr algn="ctr">
              <a:spcAft>
                <a:spcPts val="600"/>
              </a:spcAft>
            </a:pPr>
            <a:r>
              <a:rPr lang="en-US" sz="2000" b="1" dirty="0">
                <a:latin typeface="Congenial" panose="02000503040000020004" pitchFamily="2" charset="0"/>
              </a:rPr>
              <a:t>For Windows</a:t>
            </a:r>
          </a:p>
          <a:p>
            <a:pPr algn="ctr">
              <a:spcAft>
                <a:spcPts val="600"/>
              </a:spcAft>
            </a:pPr>
            <a:r>
              <a:rPr lang="en-US" dirty="0">
                <a:latin typeface="Congenial" panose="02000503040000020004" pitchFamily="2" charset="0"/>
              </a:rPr>
              <a:t>Install using Git Windows Installer</a:t>
            </a:r>
          </a:p>
          <a:p>
            <a:pPr algn="ctr">
              <a:spcAft>
                <a:spcPts val="600"/>
              </a:spcAft>
            </a:pPr>
            <a:endParaRPr lang="en-US" dirty="0">
              <a:latin typeface="Congenial" panose="02000503040000020004" pitchFamily="2" charset="0"/>
            </a:endParaRPr>
          </a:p>
          <a:p>
            <a:pPr algn="ctr">
              <a:spcAft>
                <a:spcPts val="600"/>
              </a:spcAft>
            </a:pPr>
            <a:r>
              <a:rPr lang="en-US" dirty="0">
                <a:solidFill>
                  <a:srgbClr val="00B0F0"/>
                </a:solidFill>
                <a:latin typeface="Congenial" panose="02000503040000020004" pitchFamily="2" charset="0"/>
              </a:rPr>
              <a:t>https://gitforwindows.org/</a:t>
            </a: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For windows installs, it is strongly recommended that you use the following install reference:</a:t>
            </a:r>
          </a:p>
          <a:p>
            <a:pPr algn="ctr">
              <a:spcAft>
                <a:spcPts val="600"/>
              </a:spcAft>
            </a:pP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endParaRPr lang="en-US" dirty="0">
              <a:latin typeface="Congenial" panose="02000503040000020004" pitchFamily="2" charset="0"/>
            </a:endParaRPr>
          </a:p>
          <a:p>
            <a:pPr algn="ctr">
              <a:spcAft>
                <a:spcPts val="600"/>
              </a:spcAft>
            </a:pPr>
            <a:r>
              <a:rPr lang="en-US" dirty="0">
                <a:latin typeface="Congenial" panose="02000503040000020004" pitchFamily="2" charset="0"/>
              </a:rPr>
              <a:t>Verify with the terminal!</a:t>
            </a:r>
          </a:p>
          <a:p>
            <a:pPr algn="ctr">
              <a:spcAft>
                <a:spcPts val="600"/>
              </a:spcAft>
            </a:pPr>
            <a:endParaRPr lang="en-US" dirty="0">
              <a:latin typeface="Congenial" panose="02000503040000020004" pitchFamily="2" charset="0"/>
            </a:endParaRPr>
          </a:p>
        </p:txBody>
      </p:sp>
      <p:pic>
        <p:nvPicPr>
          <p:cNvPr id="8" name="Picture 7">
            <a:extLst>
              <a:ext uri="{FF2B5EF4-FFF2-40B4-BE49-F238E27FC236}">
                <a16:creationId xmlns:a16="http://schemas.microsoft.com/office/drawing/2014/main" id="{9C88B69F-530E-0BC8-BCC1-0F09F6C7A7B4}"/>
              </a:ext>
            </a:extLst>
          </p:cNvPr>
          <p:cNvPicPr>
            <a:picLocks noChangeAspect="1"/>
          </p:cNvPicPr>
          <p:nvPr/>
        </p:nvPicPr>
        <p:blipFill>
          <a:blip r:embed="rId7"/>
          <a:stretch>
            <a:fillRect/>
          </a:stretch>
        </p:blipFill>
        <p:spPr>
          <a:xfrm>
            <a:off x="2644665" y="4618005"/>
            <a:ext cx="7192379" cy="790685"/>
          </a:xfrm>
          <a:prstGeom prst="rect">
            <a:avLst/>
          </a:prstGeom>
        </p:spPr>
      </p:pic>
    </p:spTree>
    <p:extLst>
      <p:ext uri="{BB962C8B-B14F-4D97-AF65-F5344CB8AC3E}">
        <p14:creationId xmlns:p14="http://schemas.microsoft.com/office/powerpoint/2010/main" val="1401456829"/>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Installation</a:t>
            </a:r>
          </a:p>
        </p:txBody>
      </p:sp>
      <p:pic>
        <p:nvPicPr>
          <p:cNvPr id="6" name="Picture 5">
            <a:extLst>
              <a:ext uri="{FF2B5EF4-FFF2-40B4-BE49-F238E27FC236}">
                <a16:creationId xmlns:a16="http://schemas.microsoft.com/office/drawing/2014/main" id="{6ADC2496-9618-84F8-5760-AC983FBB5D35}"/>
              </a:ext>
            </a:extLst>
          </p:cNvPr>
          <p:cNvPicPr>
            <a:picLocks noChangeAspect="1"/>
          </p:cNvPicPr>
          <p:nvPr/>
        </p:nvPicPr>
        <p:blipFill>
          <a:blip r:embed="rId7"/>
          <a:stretch>
            <a:fillRect/>
          </a:stretch>
        </p:blipFill>
        <p:spPr>
          <a:xfrm>
            <a:off x="3553547" y="1972138"/>
            <a:ext cx="5084905" cy="4193117"/>
          </a:xfrm>
          <a:prstGeom prst="rect">
            <a:avLst/>
          </a:prstGeom>
        </p:spPr>
      </p:pic>
    </p:spTree>
    <p:extLst>
      <p:ext uri="{BB962C8B-B14F-4D97-AF65-F5344CB8AC3E}">
        <p14:creationId xmlns:p14="http://schemas.microsoft.com/office/powerpoint/2010/main" val="3529587272"/>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Configuration</a:t>
            </a:r>
          </a:p>
        </p:txBody>
      </p:sp>
    </p:spTree>
    <p:extLst>
      <p:ext uri="{BB962C8B-B14F-4D97-AF65-F5344CB8AC3E}">
        <p14:creationId xmlns:p14="http://schemas.microsoft.com/office/powerpoint/2010/main" val="321885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783771" y="1854653"/>
            <a:ext cx="10523765" cy="3970318"/>
          </a:xfrm>
          <a:prstGeom prst="rect">
            <a:avLst/>
          </a:prstGeom>
          <a:noFill/>
        </p:spPr>
        <p:txBody>
          <a:bodyPr wrap="square" rtlCol="0">
            <a:spAutoFit/>
          </a:bodyPr>
          <a:lstStyle/>
          <a:p>
            <a:pPr algn="ctr"/>
            <a:r>
              <a:rPr lang="en-US" sz="3600" i="1" dirty="0">
                <a:latin typeface="Congenial" panose="02000503040000020004" pitchFamily="2" charset="0"/>
              </a:rPr>
              <a:t>From ‘The GIT Parable’</a:t>
            </a:r>
          </a:p>
          <a:p>
            <a:pPr algn="ctr"/>
            <a:endParaRPr lang="en-US" sz="2400" i="1" dirty="0">
              <a:latin typeface="Congenial" panose="02000503040000020004" pitchFamily="2" charset="0"/>
            </a:endParaRPr>
          </a:p>
          <a:p>
            <a:pPr algn="ctr"/>
            <a:endParaRPr lang="en-US" sz="2400" i="1" dirty="0">
              <a:latin typeface="Congenial" panose="02000503040000020004" pitchFamily="2" charset="0"/>
            </a:endParaRPr>
          </a:p>
          <a:p>
            <a:pPr algn="ctr"/>
            <a:r>
              <a:rPr lang="en-US" sz="2400" i="1" dirty="0">
                <a:latin typeface="Congenial" panose="02000503040000020004" pitchFamily="2" charset="0"/>
              </a:rPr>
              <a:t>“Git is a simple, but extremely powerful system. Most people try to teach Git by demonstrating a few dozen commands and then yelling ‘</a:t>
            </a:r>
            <a:r>
              <a:rPr lang="en-US" sz="2400" i="1" dirty="0" err="1">
                <a:latin typeface="Congenial" panose="02000503040000020004" pitchFamily="2" charset="0"/>
              </a:rPr>
              <a:t>tadaaaaa</a:t>
            </a:r>
            <a:r>
              <a:rPr lang="en-US" sz="2400" i="1" dirty="0">
                <a:latin typeface="Congenial" panose="02000503040000020004" pitchFamily="2" charset="0"/>
              </a:rPr>
              <a:t>’. I believe this method is flawed. Such a treatment may leave you with the ability to use Git to perform simple tasks, but the Git commands will still seem like magical incantations. Doing anything out of the ordinary will be terrifying. Until you understand the concepts on which Git is built, you’ll feel like a stranger in a foreign land.”</a:t>
            </a:r>
          </a:p>
        </p:txBody>
      </p:sp>
      <p:sp>
        <p:nvSpPr>
          <p:cNvPr id="3" name="TextBox 2">
            <a:extLst>
              <a:ext uri="{FF2B5EF4-FFF2-40B4-BE49-F238E27FC236}">
                <a16:creationId xmlns:a16="http://schemas.microsoft.com/office/drawing/2014/main" id="{1B7683D7-741E-EB45-843D-C31732169272}"/>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From Tom Preston-Werner’s ‘The Git Parable’.</a:t>
            </a:r>
          </a:p>
        </p:txBody>
      </p:sp>
      <p:sp>
        <p:nvSpPr>
          <p:cNvPr id="4" name="TextBox 3">
            <a:extLst>
              <a:ext uri="{FF2B5EF4-FFF2-40B4-BE49-F238E27FC236}">
                <a16:creationId xmlns:a16="http://schemas.microsoft.com/office/drawing/2014/main" id="{BD2C987D-F6F0-A639-401A-307E53451FE8}"/>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Introduction</a:t>
            </a:r>
          </a:p>
        </p:txBody>
      </p:sp>
    </p:spTree>
    <p:extLst>
      <p:ext uri="{BB962C8B-B14F-4D97-AF65-F5344CB8AC3E}">
        <p14:creationId xmlns:p14="http://schemas.microsoft.com/office/powerpoint/2010/main" val="21119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Configuration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3323987"/>
          </a:xfrm>
          <a:prstGeom prst="rect">
            <a:avLst/>
          </a:prstGeom>
          <a:noFill/>
        </p:spPr>
        <p:txBody>
          <a:bodyPr wrap="square" rtlCol="0">
            <a:spAutoFit/>
          </a:bodyPr>
          <a:lstStyle/>
          <a:p>
            <a:pPr algn="ctr">
              <a:spcAft>
                <a:spcPts val="1200"/>
              </a:spcAft>
            </a:pPr>
            <a:r>
              <a:rPr lang="en-US" sz="2000" b="1" dirty="0">
                <a:latin typeface="Congenial" panose="02000503040000020004" pitchFamily="2" charset="0"/>
              </a:rPr>
              <a:t>The Git Configuration Command:</a:t>
            </a: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1200"/>
              </a:spcAft>
            </a:pPr>
            <a:r>
              <a:rPr lang="en-US" sz="2000" dirty="0">
                <a:latin typeface="Congenial" panose="02000503040000020004" pitchFamily="2" charset="0"/>
                <a:ea typeface="Cascadia Code" panose="020B0609020000020004" pitchFamily="49" charset="0"/>
                <a:cs typeface="Cascadia Code" panose="020B0609020000020004" pitchFamily="49" charset="0"/>
              </a:rPr>
              <a:t>As with any other </a:t>
            </a:r>
            <a:r>
              <a:rPr lang="en-US" sz="2000" dirty="0" err="1">
                <a:latin typeface="Congenial" panose="02000503040000020004" pitchFamily="2" charset="0"/>
                <a:ea typeface="Cascadia Code" panose="020B0609020000020004" pitchFamily="49" charset="0"/>
                <a:cs typeface="Cascadia Code" panose="020B0609020000020004" pitchFamily="49" charset="0"/>
              </a:rPr>
              <a:t>linux</a:t>
            </a:r>
            <a:r>
              <a:rPr lang="en-US" sz="2000" dirty="0">
                <a:latin typeface="Congenial" panose="02000503040000020004" pitchFamily="2" charset="0"/>
                <a:ea typeface="Cascadia Code" panose="020B0609020000020004" pitchFamily="49" charset="0"/>
                <a:cs typeface="Cascadia Code" panose="020B0609020000020004" pitchFamily="49" charset="0"/>
              </a:rPr>
              <a:t>-type commands, this has help info associated with it:</a:t>
            </a: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–h</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12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As does Git itself:</a:t>
            </a: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-h</a:t>
            </a:r>
          </a:p>
        </p:txBody>
      </p:sp>
    </p:spTree>
    <p:extLst>
      <p:ext uri="{BB962C8B-B14F-4D97-AF65-F5344CB8AC3E}">
        <p14:creationId xmlns:p14="http://schemas.microsoft.com/office/powerpoint/2010/main" val="3864902245"/>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Configuration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3631763"/>
          </a:xfrm>
          <a:prstGeom prst="rect">
            <a:avLst/>
          </a:prstGeom>
          <a:noFill/>
        </p:spPr>
        <p:txBody>
          <a:bodyPr wrap="square" rtlCol="0">
            <a:spAutoFit/>
          </a:bodyPr>
          <a:lstStyle/>
          <a:p>
            <a:pPr algn="ctr">
              <a:spcAft>
                <a:spcPts val="1200"/>
              </a:spcAft>
            </a:pPr>
            <a:r>
              <a:rPr lang="en-US" sz="2000" b="1" dirty="0">
                <a:latin typeface="Congenial" panose="02000503040000020004" pitchFamily="2" charset="0"/>
              </a:rPr>
              <a:t>Let’s configure some essential settings.</a:t>
            </a:r>
          </a:p>
          <a:p>
            <a:pPr algn="ctr">
              <a:spcAft>
                <a:spcPts val="1200"/>
              </a:spcAft>
            </a:pPr>
            <a:endParaRPr lang="en-US" sz="2000" b="1" dirty="0">
              <a:latin typeface="Congenial" panose="02000503040000020004" pitchFamily="2" charset="0"/>
            </a:endParaRP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–global user.name “your name”</a:t>
            </a: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–global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user.email</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you@your.place</a:t>
            </a:r>
            <a:r>
              <a:rPr lang="en-US" sz="2000" dirty="0">
                <a:latin typeface="Cascadia Code" panose="020B0609020000020004" pitchFamily="49" charset="0"/>
                <a:ea typeface="Cascadia Code" panose="020B0609020000020004" pitchFamily="49" charset="0"/>
                <a:cs typeface="Cascadia Code" panose="020B0609020000020004" pitchFamily="49" charset="0"/>
              </a:rPr>
              <a:t>”</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600"/>
              </a:spcAft>
            </a:pPr>
            <a:r>
              <a:rPr lang="en-US" sz="2000" b="1" dirty="0">
                <a:latin typeface="Congenial" panose="02000503040000020004" pitchFamily="2" charset="0"/>
              </a:rPr>
              <a:t>Carriage returns can confuse Git:</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–global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core.autocrlf</a:t>
            </a:r>
            <a:r>
              <a:rPr lang="en-US" sz="2000" dirty="0">
                <a:latin typeface="Cascadia Code" panose="020B0609020000020004" pitchFamily="49" charset="0"/>
                <a:ea typeface="Cascadia Code" panose="020B0609020000020004" pitchFamily="49" charset="0"/>
                <a:cs typeface="Cascadia Code" panose="020B0609020000020004" pitchFamily="49" charset="0"/>
              </a:rPr>
              <a:t> input   </a:t>
            </a:r>
            <a:r>
              <a:rPr lang="en-US" sz="2000" i="1" dirty="0">
                <a:latin typeface="Congenial" panose="02000503040000020004" pitchFamily="2" charset="0"/>
                <a:ea typeface="Cascadia Code" panose="020B0609020000020004" pitchFamily="49" charset="0"/>
                <a:cs typeface="Cascadia Code" panose="020B0609020000020004" pitchFamily="49" charset="0"/>
              </a:rPr>
              <a:t>(Mac/Linux)</a:t>
            </a: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–global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core.autocrlf</a:t>
            </a:r>
            <a:r>
              <a:rPr lang="en-US" sz="2000" dirty="0">
                <a:latin typeface="Cascadia Code" panose="020B0609020000020004" pitchFamily="49" charset="0"/>
                <a:ea typeface="Cascadia Code" panose="020B0609020000020004" pitchFamily="49" charset="0"/>
                <a:cs typeface="Cascadia Code" panose="020B0609020000020004" pitchFamily="49" charset="0"/>
              </a:rPr>
              <a:t> false   </a:t>
            </a:r>
            <a:r>
              <a:rPr lang="en-US" sz="2000" i="1" dirty="0">
                <a:latin typeface="Cascadia Code" panose="020B0609020000020004" pitchFamily="49" charset="0"/>
                <a:ea typeface="Cascadia Code" panose="020B0609020000020004" pitchFamily="49" charset="0"/>
                <a:cs typeface="Cascadia Code" panose="020B0609020000020004" pitchFamily="49" charset="0"/>
              </a:rPr>
              <a:t>(PC)</a:t>
            </a:r>
            <a:endParaRPr lang="en-US" sz="2000" i="1" dirty="0">
              <a:latin typeface="Congenial" panose="02000503040000020004" pitchFamily="2"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327366408"/>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Configuration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4016484"/>
          </a:xfrm>
          <a:prstGeom prst="rect">
            <a:avLst/>
          </a:prstGeom>
          <a:noFill/>
        </p:spPr>
        <p:txBody>
          <a:bodyPr wrap="square" rtlCol="0">
            <a:spAutoFit/>
          </a:bodyPr>
          <a:lstStyle/>
          <a:p>
            <a:pPr algn="ctr">
              <a:spcAft>
                <a:spcPts val="1200"/>
              </a:spcAft>
            </a:pPr>
            <a:r>
              <a:rPr lang="en-US" sz="2000" b="1" dirty="0">
                <a:latin typeface="Congenial" panose="02000503040000020004" pitchFamily="2" charset="0"/>
              </a:rPr>
              <a:t>Name the default branch.</a:t>
            </a:r>
          </a:p>
          <a:p>
            <a:pPr algn="ctr">
              <a:spcAft>
                <a:spcPts val="1200"/>
              </a:spcAft>
            </a:pPr>
            <a:endParaRPr lang="en-US" sz="2000" b="1" dirty="0">
              <a:latin typeface="Congenial" panose="02000503040000020004" pitchFamily="2" charset="0"/>
            </a:endParaRP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–global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init.defaultBranch</a:t>
            </a:r>
            <a:r>
              <a:rPr lang="en-US" sz="2000" dirty="0">
                <a:latin typeface="Cascadia Code" panose="020B0609020000020004" pitchFamily="49" charset="0"/>
                <a:ea typeface="Cascadia Code" panose="020B0609020000020004" pitchFamily="49" charset="0"/>
                <a:cs typeface="Cascadia Code" panose="020B0609020000020004" pitchFamily="49" charset="0"/>
              </a:rPr>
              <a:t> main</a:t>
            </a: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–global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user.email</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you@your.place</a:t>
            </a:r>
            <a:r>
              <a:rPr lang="en-US" sz="2000" dirty="0">
                <a:latin typeface="Cascadia Code" panose="020B0609020000020004" pitchFamily="49" charset="0"/>
                <a:ea typeface="Cascadia Code" panose="020B0609020000020004" pitchFamily="49" charset="0"/>
                <a:cs typeface="Cascadia Code" panose="020B0609020000020004" pitchFamily="49" charset="0"/>
              </a:rPr>
              <a:t>”</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600"/>
              </a:spcAft>
            </a:pPr>
            <a:r>
              <a:rPr lang="en-US" sz="2000" b="1" dirty="0">
                <a:latin typeface="Congenial" panose="02000503040000020004" pitchFamily="2" charset="0"/>
              </a:rPr>
              <a:t>Select your default editor:</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–global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core.editor</a:t>
            </a:r>
            <a:r>
              <a:rPr lang="en-US" sz="2000" dirty="0">
                <a:latin typeface="Cascadia Code" panose="020B0609020000020004" pitchFamily="49" charset="0"/>
                <a:ea typeface="Cascadia Code" panose="020B0609020000020004" pitchFamily="49" charset="0"/>
                <a:cs typeface="Cascadia Code" panose="020B0609020000020004" pitchFamily="49" charset="0"/>
              </a:rPr>
              <a:t> “nano –w”</a:t>
            </a:r>
          </a:p>
          <a:p>
            <a:pPr algn="ctr">
              <a:spcAft>
                <a:spcPts val="600"/>
              </a:spcAft>
            </a:pPr>
            <a:endParaRPr lang="en-US" sz="2000" i="1"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600"/>
              </a:spcAft>
            </a:pPr>
            <a:r>
              <a:rPr lang="en-US" sz="2000" b="1" dirty="0">
                <a:latin typeface="Congenial" panose="02000503040000020004" pitchFamily="2" charset="0"/>
                <a:ea typeface="Cascadia Code" panose="020B0609020000020004" pitchFamily="49" charset="0"/>
                <a:cs typeface="Cascadia Code" panose="020B0609020000020004" pitchFamily="49" charset="0"/>
              </a:rPr>
              <a:t>Or:</a:t>
            </a:r>
          </a:p>
        </p:txBody>
      </p:sp>
      <p:sp>
        <p:nvSpPr>
          <p:cNvPr id="2" name="Rectangle 1">
            <a:extLst>
              <a:ext uri="{FF2B5EF4-FFF2-40B4-BE49-F238E27FC236}">
                <a16:creationId xmlns:a16="http://schemas.microsoft.com/office/drawing/2014/main" id="{3AF06235-D189-29A7-95A1-181190BF321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925C0597-2B7E-0B01-6C57-4B62070C5E99}"/>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151041"/>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Configuration</a:t>
            </a:r>
          </a:p>
        </p:txBody>
      </p:sp>
      <p:sp>
        <p:nvSpPr>
          <p:cNvPr id="2" name="Rectangle 1">
            <a:extLst>
              <a:ext uri="{FF2B5EF4-FFF2-40B4-BE49-F238E27FC236}">
                <a16:creationId xmlns:a16="http://schemas.microsoft.com/office/drawing/2014/main" id="{3AF06235-D189-29A7-95A1-181190BF321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925C0597-2B7E-0B01-6C57-4B62070C5E99}"/>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3DF6590D-63DA-79CD-9350-534FC0A97041}"/>
              </a:ext>
            </a:extLst>
          </p:cNvPr>
          <p:cNvPicPr>
            <a:picLocks noChangeAspect="1"/>
          </p:cNvPicPr>
          <p:nvPr/>
        </p:nvPicPr>
        <p:blipFill>
          <a:blip r:embed="rId7"/>
          <a:stretch>
            <a:fillRect/>
          </a:stretch>
        </p:blipFill>
        <p:spPr>
          <a:xfrm>
            <a:off x="1924205" y="1890660"/>
            <a:ext cx="8343590" cy="4447528"/>
          </a:xfrm>
          <a:prstGeom prst="rect">
            <a:avLst/>
          </a:prstGeom>
        </p:spPr>
      </p:pic>
    </p:spTree>
    <p:extLst>
      <p:ext uri="{BB962C8B-B14F-4D97-AF65-F5344CB8AC3E}">
        <p14:creationId xmlns:p14="http://schemas.microsoft.com/office/powerpoint/2010/main" val="682277146"/>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Configuration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3631763"/>
          </a:xfrm>
          <a:prstGeom prst="rect">
            <a:avLst/>
          </a:prstGeom>
          <a:noFill/>
        </p:spPr>
        <p:txBody>
          <a:bodyPr wrap="square" rtlCol="0">
            <a:spAutoFit/>
          </a:bodyPr>
          <a:lstStyle/>
          <a:p>
            <a:pPr algn="ctr">
              <a:spcAft>
                <a:spcPts val="1200"/>
              </a:spcAft>
            </a:pPr>
            <a:r>
              <a:rPr lang="en-US" sz="2000" b="1" dirty="0">
                <a:latin typeface="Congenial" panose="02000503040000020004" pitchFamily="2" charset="0"/>
              </a:rPr>
              <a:t>To check your configuration:</a:t>
            </a:r>
          </a:p>
          <a:p>
            <a:pPr algn="ctr">
              <a:spcAft>
                <a:spcPts val="1200"/>
              </a:spcAft>
            </a:pPr>
            <a:endParaRPr lang="en-US" sz="2000" b="1" dirty="0">
              <a:latin typeface="Congenial" panose="02000503040000020004" pitchFamily="2" charset="0"/>
            </a:endParaRP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–-list</a:t>
            </a: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–-list –-show-origin</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600"/>
              </a:spcAft>
            </a:pPr>
            <a:r>
              <a:rPr lang="en-US" sz="2000" b="1" dirty="0">
                <a:latin typeface="Congenial" panose="02000503040000020004" pitchFamily="2" charset="0"/>
              </a:rPr>
              <a:t>Also, can check individual configuration key values:</a:t>
            </a:r>
          </a:p>
          <a:p>
            <a:pPr algn="ctr">
              <a:spcAft>
                <a:spcPts val="600"/>
              </a:spcAft>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gn="ctr">
              <a:spcAft>
                <a:spcPts val="600"/>
              </a:spcAft>
            </a:pPr>
            <a:r>
              <a:rPr lang="en-US" sz="2000" dirty="0">
                <a:latin typeface="Cascadia Code" panose="020B0609020000020004" pitchFamily="49" charset="0"/>
                <a:ea typeface="Cascadia Code" panose="020B0609020000020004" pitchFamily="49" charset="0"/>
                <a:cs typeface="Cascadia Code" panose="020B0609020000020004" pitchFamily="49" charset="0"/>
              </a:rPr>
              <a:t>git config &lt;key&gt;</a:t>
            </a:r>
          </a:p>
          <a:p>
            <a:pPr algn="ctr">
              <a:spcAft>
                <a:spcPts val="600"/>
              </a:spcAft>
            </a:pPr>
            <a:endParaRPr lang="en-US" sz="2000" i="1"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 name="Rectangle 1">
            <a:extLst>
              <a:ext uri="{FF2B5EF4-FFF2-40B4-BE49-F238E27FC236}">
                <a16:creationId xmlns:a16="http://schemas.microsoft.com/office/drawing/2014/main" id="{3AF06235-D189-29A7-95A1-181190BF321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925C0597-2B7E-0B01-6C57-4B62070C5E99}"/>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2725914"/>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584775"/>
          </a:xfrm>
          <a:prstGeom prst="rect">
            <a:avLst/>
          </a:prstGeom>
          <a:noFill/>
        </p:spPr>
        <p:txBody>
          <a:bodyPr wrap="square" rtlCol="0">
            <a:spAutoFit/>
          </a:bodyPr>
          <a:lstStyle/>
          <a:p>
            <a:pPr algn="ctr"/>
            <a:r>
              <a:rPr lang="en-US" sz="3200" dirty="0">
                <a:latin typeface="Congenial Black" panose="02000503040000020004" pitchFamily="2" charset="0"/>
              </a:rPr>
              <a:t>Configuration</a:t>
            </a:r>
          </a:p>
        </p:txBody>
      </p:sp>
      <p:sp>
        <p:nvSpPr>
          <p:cNvPr id="4" name="TextBox 3">
            <a:extLst>
              <a:ext uri="{FF2B5EF4-FFF2-40B4-BE49-F238E27FC236}">
                <a16:creationId xmlns:a16="http://schemas.microsoft.com/office/drawing/2014/main" id="{6C2EAE19-4A72-B0FA-0B0E-94DE6FE62E9E}"/>
              </a:ext>
            </a:extLst>
          </p:cNvPr>
          <p:cNvSpPr txBox="1"/>
          <p:nvPr/>
        </p:nvSpPr>
        <p:spPr>
          <a:xfrm>
            <a:off x="707877" y="2194552"/>
            <a:ext cx="10776246" cy="3785652"/>
          </a:xfrm>
          <a:prstGeom prst="rect">
            <a:avLst/>
          </a:prstGeom>
          <a:noFill/>
        </p:spPr>
        <p:txBody>
          <a:bodyPr wrap="square" rtlCol="0">
            <a:spAutoFit/>
          </a:bodyPr>
          <a:lstStyle/>
          <a:p>
            <a:pPr algn="ctr"/>
            <a:r>
              <a:rPr lang="en-US" sz="2000" b="1" dirty="0">
                <a:latin typeface="Congenial" panose="02000503040000020004" pitchFamily="2" charset="0"/>
              </a:rPr>
              <a:t>One final Configuration Task:</a:t>
            </a:r>
          </a:p>
          <a:p>
            <a:pPr algn="ctr">
              <a:spcAft>
                <a:spcPts val="1200"/>
              </a:spcAft>
            </a:pPr>
            <a:r>
              <a:rPr lang="en-US" sz="2000" b="1" dirty="0">
                <a:latin typeface="Congenial" panose="02000503040000020004" pitchFamily="2" charset="0"/>
              </a:rPr>
              <a:t>Generating SSH Keys</a:t>
            </a:r>
          </a:p>
          <a:p>
            <a:pPr algn="ctr">
              <a:spcAft>
                <a:spcPts val="1200"/>
              </a:spcAft>
            </a:pPr>
            <a:endParaRPr lang="en-US" sz="2000" b="1" dirty="0">
              <a:latin typeface="Congenial" panose="02000503040000020004" pitchFamily="2" charset="0"/>
            </a:endParaRPr>
          </a:p>
          <a:p>
            <a:pPr algn="ctr">
              <a:spcAft>
                <a:spcPts val="1200"/>
              </a:spcAft>
            </a:pPr>
            <a:endParaRPr lang="en-US" sz="2000" b="1" dirty="0">
              <a:latin typeface="Congenial" panose="02000503040000020004" pitchFamily="2" charset="0"/>
            </a:endParaRPr>
          </a:p>
          <a:p>
            <a:pPr algn="ctr">
              <a:spcAft>
                <a:spcPts val="1200"/>
              </a:spcAft>
            </a:pPr>
            <a:endParaRPr lang="en-US" sz="2000" b="1" dirty="0">
              <a:latin typeface="Congenial" panose="02000503040000020004" pitchFamily="2" charset="0"/>
            </a:endParaRPr>
          </a:p>
          <a:p>
            <a:pPr algn="ctr">
              <a:spcAft>
                <a:spcPts val="1200"/>
              </a:spcAft>
            </a:pPr>
            <a:endParaRPr lang="en-US" sz="2000" b="1" dirty="0">
              <a:latin typeface="Congenial" panose="02000503040000020004" pitchFamily="2" charset="0"/>
            </a:endParaRPr>
          </a:p>
          <a:p>
            <a:pPr algn="ctr">
              <a:spcAft>
                <a:spcPts val="1200"/>
              </a:spcAft>
            </a:pPr>
            <a:endParaRPr lang="en-US" sz="2000" b="1" dirty="0">
              <a:latin typeface="Congenial" panose="02000503040000020004" pitchFamily="2" charset="0"/>
            </a:endParaRPr>
          </a:p>
          <a:p>
            <a:pPr algn="ctr">
              <a:spcAft>
                <a:spcPts val="1200"/>
              </a:spcAft>
            </a:pPr>
            <a:r>
              <a:rPr lang="en-US" sz="2000" b="1" dirty="0">
                <a:solidFill>
                  <a:srgbClr val="00B0F0"/>
                </a:solidFill>
                <a:latin typeface="Congenial" panose="02000503040000020004" pitchFamily="2" charset="0"/>
              </a:rPr>
              <a:t>https://docs.github.com/en/authentication/connecting-to-github-with-ssh/generating-a-new-ssh-key-and-adding-it-to-the-ssh-agent</a:t>
            </a:r>
          </a:p>
        </p:txBody>
      </p:sp>
      <p:sp>
        <p:nvSpPr>
          <p:cNvPr id="2" name="Rectangle 1">
            <a:extLst>
              <a:ext uri="{FF2B5EF4-FFF2-40B4-BE49-F238E27FC236}">
                <a16:creationId xmlns:a16="http://schemas.microsoft.com/office/drawing/2014/main" id="{3AF06235-D189-29A7-95A1-181190BF321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925C0597-2B7E-0B01-6C57-4B62070C5E99}"/>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git config --global core.editor "nano -w"</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44712A8B-7D8C-498A-63BE-EC60CEB423A2}"/>
              </a:ext>
            </a:extLst>
          </p:cNvPr>
          <p:cNvPicPr>
            <a:picLocks noChangeAspect="1"/>
          </p:cNvPicPr>
          <p:nvPr/>
        </p:nvPicPr>
        <p:blipFill>
          <a:blip r:embed="rId7"/>
          <a:stretch>
            <a:fillRect/>
          </a:stretch>
        </p:blipFill>
        <p:spPr>
          <a:xfrm>
            <a:off x="2461705" y="3233479"/>
            <a:ext cx="7268589" cy="1676634"/>
          </a:xfrm>
          <a:prstGeom prst="rect">
            <a:avLst/>
          </a:prstGeom>
        </p:spPr>
      </p:pic>
    </p:spTree>
    <p:extLst>
      <p:ext uri="{BB962C8B-B14F-4D97-AF65-F5344CB8AC3E}">
        <p14:creationId xmlns:p14="http://schemas.microsoft.com/office/powerpoint/2010/main" val="879006471"/>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latin typeface="Congenial Black" panose="02000503040000020004" pitchFamily="2" charset="0"/>
                <a:ea typeface="Verdana" panose="020B0604030504040204" pitchFamily="34" charset="0"/>
                <a:cs typeface="Tunga" panose="020B0502040204020203" pitchFamily="34" charset="0"/>
              </a:rPr>
              <a:t>TimeStep</a:t>
            </a:r>
            <a:r>
              <a:rPr lang="en-US" sz="2000" dirty="0">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latin typeface="Congenial SemiBold" panose="02000503040000020004" pitchFamily="2" charset="0"/>
              </a:rPr>
              <a:t>28 March 2022</a:t>
            </a:r>
          </a:p>
        </p:txBody>
      </p:sp>
      <p:sp>
        <p:nvSpPr>
          <p:cNvPr id="20" name="TextBox 19">
            <a:extLst>
              <a:ext uri="{FF2B5EF4-FFF2-40B4-BE49-F238E27FC236}">
                <a16:creationId xmlns:a16="http://schemas.microsoft.com/office/drawing/2014/main" id="{510B7EB3-3A0F-4691-FFEE-89F7F6B0A06D}"/>
              </a:ext>
            </a:extLst>
          </p:cNvPr>
          <p:cNvSpPr txBox="1"/>
          <p:nvPr/>
        </p:nvSpPr>
        <p:spPr>
          <a:xfrm>
            <a:off x="0" y="1558147"/>
            <a:ext cx="12192000" cy="584775"/>
          </a:xfrm>
          <a:prstGeom prst="rect">
            <a:avLst/>
          </a:prstGeom>
          <a:noFill/>
        </p:spPr>
        <p:txBody>
          <a:bodyPr wrap="square" rtlCol="0">
            <a:spAutoFit/>
          </a:bodyPr>
          <a:lstStyle/>
          <a:p>
            <a:pPr algn="ctr"/>
            <a:r>
              <a:rPr lang="en-US" sz="3200" i="1" dirty="0">
                <a:latin typeface="Congenial" panose="02000503040000020004" pitchFamily="2" charset="0"/>
              </a:rPr>
              <a:t>Part Two</a:t>
            </a:r>
            <a:r>
              <a:rPr lang="en-US" sz="3200" i="1">
                <a:latin typeface="Congenial" panose="02000503040000020004" pitchFamily="2" charset="0"/>
              </a:rPr>
              <a:t>: Using</a:t>
            </a:r>
            <a:endParaRPr lang="en-US" sz="3200" i="1" dirty="0">
              <a:latin typeface="Congenial" panose="02000503040000020004" pitchFamily="2" charset="0"/>
            </a:endParaRPr>
          </a:p>
        </p:txBody>
      </p:sp>
      <p:pic>
        <p:nvPicPr>
          <p:cNvPr id="22" name="Picture 21" descr="Logo&#10;&#10;Description automatically generated">
            <a:extLst>
              <a:ext uri="{FF2B5EF4-FFF2-40B4-BE49-F238E27FC236}">
                <a16:creationId xmlns:a16="http://schemas.microsoft.com/office/drawing/2014/main" id="{4D49DBC3-31B3-A867-50EC-615C908EB76F}"/>
              </a:ext>
            </a:extLst>
          </p:cNvPr>
          <p:cNvPicPr>
            <a:picLocks noChangeAspect="1"/>
          </p:cNvPicPr>
          <p:nvPr/>
        </p:nvPicPr>
        <p:blipFill>
          <a:blip r:embed="rId6"/>
          <a:stretch>
            <a:fillRect/>
          </a:stretch>
        </p:blipFill>
        <p:spPr>
          <a:xfrm>
            <a:off x="6763587" y="3281181"/>
            <a:ext cx="4551441" cy="2560186"/>
          </a:xfrm>
          <a:prstGeom prst="rect">
            <a:avLst/>
          </a:prstGeom>
        </p:spPr>
      </p:pic>
      <p:pic>
        <p:nvPicPr>
          <p:cNvPr id="24" name="Picture 23" descr="Logo, icon&#10;&#10;Description automatically generated">
            <a:extLst>
              <a:ext uri="{FF2B5EF4-FFF2-40B4-BE49-F238E27FC236}">
                <a16:creationId xmlns:a16="http://schemas.microsoft.com/office/drawing/2014/main" id="{1DF4E481-FE89-3E83-35DE-1CE6D320A7C7}"/>
              </a:ext>
            </a:extLst>
          </p:cNvPr>
          <p:cNvPicPr>
            <a:picLocks noChangeAspect="1"/>
          </p:cNvPicPr>
          <p:nvPr/>
        </p:nvPicPr>
        <p:blipFill>
          <a:blip r:embed="rId7"/>
          <a:stretch>
            <a:fillRect/>
          </a:stretch>
        </p:blipFill>
        <p:spPr>
          <a:xfrm>
            <a:off x="1755771" y="2885159"/>
            <a:ext cx="3530604" cy="1474318"/>
          </a:xfrm>
          <a:prstGeom prst="rect">
            <a:avLst/>
          </a:prstGeom>
        </p:spPr>
      </p:pic>
      <p:sp>
        <p:nvSpPr>
          <p:cNvPr id="25" name="TextBox 24">
            <a:extLst>
              <a:ext uri="{FF2B5EF4-FFF2-40B4-BE49-F238E27FC236}">
                <a16:creationId xmlns:a16="http://schemas.microsoft.com/office/drawing/2014/main" id="{C151BF36-796D-3F3E-952E-2CE55F9A80BC}"/>
              </a:ext>
            </a:extLst>
          </p:cNvPr>
          <p:cNvSpPr txBox="1"/>
          <p:nvPr/>
        </p:nvSpPr>
        <p:spPr>
          <a:xfrm>
            <a:off x="5687263" y="3360945"/>
            <a:ext cx="1028700" cy="1200329"/>
          </a:xfrm>
          <a:prstGeom prst="rect">
            <a:avLst/>
          </a:prstGeom>
          <a:noFill/>
        </p:spPr>
        <p:txBody>
          <a:bodyPr wrap="square" rtlCol="0">
            <a:spAutoFit/>
          </a:bodyPr>
          <a:lstStyle/>
          <a:p>
            <a:r>
              <a:rPr lang="en-US" sz="7200" dirty="0">
                <a:latin typeface="Amasis MT Pro Light" panose="02040304050005020304" pitchFamily="18" charset="0"/>
              </a:rPr>
              <a:t>&amp;</a:t>
            </a:r>
          </a:p>
        </p:txBody>
      </p:sp>
      <p:sp>
        <p:nvSpPr>
          <p:cNvPr id="26" name="TextBox 25">
            <a:extLst>
              <a:ext uri="{FF2B5EF4-FFF2-40B4-BE49-F238E27FC236}">
                <a16:creationId xmlns:a16="http://schemas.microsoft.com/office/drawing/2014/main" id="{45CB3B56-D329-056D-2835-C833EBF5BCE3}"/>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Git &amp; </a:t>
            </a:r>
            <a:r>
              <a:rPr lang="en-US" sz="1200" i="1" dirty="0" err="1">
                <a:latin typeface="Amasis MT Pro Light" panose="02040304050005020304" pitchFamily="18" charset="0"/>
              </a:rPr>
              <a:t>Github</a:t>
            </a:r>
            <a:r>
              <a:rPr lang="en-US" sz="1200" i="1" dirty="0">
                <a:latin typeface="Amasis MT Pro Light" panose="02040304050005020304" pitchFamily="18" charset="0"/>
              </a:rPr>
              <a:t> logos used with permission</a:t>
            </a:r>
          </a:p>
        </p:txBody>
      </p:sp>
      <p:sp>
        <p:nvSpPr>
          <p:cNvPr id="27" name="TextBox 26">
            <a:extLst>
              <a:ext uri="{FF2B5EF4-FFF2-40B4-BE49-F238E27FC236}">
                <a16:creationId xmlns:a16="http://schemas.microsoft.com/office/drawing/2014/main" id="{AA05FA62-6310-F753-E9E7-68370817432C}"/>
              </a:ext>
            </a:extLst>
          </p:cNvPr>
          <p:cNvSpPr txBox="1"/>
          <p:nvPr/>
        </p:nvSpPr>
        <p:spPr>
          <a:xfrm>
            <a:off x="431795" y="5940242"/>
            <a:ext cx="4035429" cy="525144"/>
          </a:xfrm>
          <a:prstGeom prst="rect">
            <a:avLst/>
          </a:prstGeom>
          <a:noFill/>
        </p:spPr>
        <p:txBody>
          <a:bodyPr wrap="square" rtlCol="0">
            <a:spAutoFit/>
          </a:bodyPr>
          <a:lstStyle/>
          <a:p>
            <a:pPr>
              <a:lnSpc>
                <a:spcPct val="75000"/>
              </a:lnSpc>
            </a:pPr>
            <a:r>
              <a:rPr lang="en-US" dirty="0">
                <a:latin typeface="Congenial SemiBold" panose="02000503040000020004" pitchFamily="2" charset="0"/>
              </a:rPr>
              <a:t>Jess Johnson</a:t>
            </a:r>
          </a:p>
          <a:p>
            <a:pPr>
              <a:lnSpc>
                <a:spcPct val="75000"/>
              </a:lnSpc>
            </a:pPr>
            <a:r>
              <a:rPr lang="en-US" dirty="0">
                <a:latin typeface="Congenial SemiBold" panose="02000503040000020004" pitchFamily="2" charset="0"/>
              </a:rPr>
              <a:t>Steward Observatory</a:t>
            </a:r>
          </a:p>
        </p:txBody>
      </p:sp>
    </p:spTree>
    <p:extLst>
      <p:ext uri="{BB962C8B-B14F-4D97-AF65-F5344CB8AC3E}">
        <p14:creationId xmlns:p14="http://schemas.microsoft.com/office/powerpoint/2010/main" val="3197404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What is Git?</a:t>
            </a:r>
          </a:p>
        </p:txBody>
      </p:sp>
    </p:spTree>
    <p:extLst>
      <p:ext uri="{BB962C8B-B14F-4D97-AF65-F5344CB8AC3E}">
        <p14:creationId xmlns:p14="http://schemas.microsoft.com/office/powerpoint/2010/main" val="1093360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1" y="3209925"/>
            <a:ext cx="12192000" cy="1015663"/>
          </a:xfrm>
          <a:prstGeom prst="rect">
            <a:avLst/>
          </a:prstGeom>
          <a:noFill/>
        </p:spPr>
        <p:txBody>
          <a:bodyPr wrap="square" rtlCol="0">
            <a:spAutoFit/>
          </a:bodyPr>
          <a:lstStyle/>
          <a:p>
            <a:pPr algn="ctr"/>
            <a:r>
              <a:rPr lang="en-US" sz="6000" strike="sngStrike" dirty="0">
                <a:latin typeface="Congenial Black" panose="02000503040000020004" pitchFamily="2" charset="0"/>
              </a:rPr>
              <a:t>What is Git?</a:t>
            </a:r>
          </a:p>
        </p:txBody>
      </p:sp>
    </p:spTree>
    <p:extLst>
      <p:ext uri="{BB962C8B-B14F-4D97-AF65-F5344CB8AC3E}">
        <p14:creationId xmlns:p14="http://schemas.microsoft.com/office/powerpoint/2010/main" val="361796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24000" decel="24000" fill="hold" grpId="0" nodeType="clickEffect">
                                  <p:stCondLst>
                                    <p:cond delay="0"/>
                                  </p:stCondLst>
                                  <p:childTnLst>
                                    <p:animMotion origin="layout" path="M 0 0.00139 L 0 -0.30185 " pathEditMode="relative" rAng="0" ptsTypes="AA">
                                      <p:cBhvr>
                                        <p:cTn id="6" dur="1000" fill="hold"/>
                                        <p:tgtEl>
                                          <p:spTgt spid="2"/>
                                        </p:tgtEl>
                                        <p:attrNameLst>
                                          <p:attrName>ppt_x</p:attrName>
                                          <p:attrName>ppt_y</p:attrName>
                                        </p:attrNameLst>
                                      </p:cBhvr>
                                      <p:rCtr x="0" y="-1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2"/>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3"/>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4"/>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5"/>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2" name="TextBox 1">
            <a:extLst>
              <a:ext uri="{FF2B5EF4-FFF2-40B4-BE49-F238E27FC236}">
                <a16:creationId xmlns:a16="http://schemas.microsoft.com/office/drawing/2014/main" id="{96E134F0-53E4-2DB0-E749-4D29E475516B}"/>
              </a:ext>
            </a:extLst>
          </p:cNvPr>
          <p:cNvSpPr txBox="1"/>
          <p:nvPr/>
        </p:nvSpPr>
        <p:spPr>
          <a:xfrm>
            <a:off x="0" y="2202036"/>
            <a:ext cx="12192000" cy="1015663"/>
          </a:xfrm>
          <a:prstGeom prst="rect">
            <a:avLst/>
          </a:prstGeom>
          <a:noFill/>
        </p:spPr>
        <p:txBody>
          <a:bodyPr wrap="square" rtlCol="0">
            <a:spAutoFit/>
          </a:bodyPr>
          <a:lstStyle/>
          <a:p>
            <a:pPr algn="ctr"/>
            <a:r>
              <a:rPr lang="en-US" sz="6000" dirty="0">
                <a:latin typeface="Congenial Black" panose="02000503040000020004" pitchFamily="2" charset="0"/>
              </a:rPr>
              <a:t>What is Version Control?</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strike="sngStrike" dirty="0">
                <a:latin typeface="Congenial Black" panose="02000503040000020004" pitchFamily="2" charset="0"/>
              </a:rPr>
              <a:t>What is Git?</a:t>
            </a:r>
          </a:p>
        </p:txBody>
      </p:sp>
      <p:sp>
        <p:nvSpPr>
          <p:cNvPr id="4" name="TextBox 3">
            <a:extLst>
              <a:ext uri="{FF2B5EF4-FFF2-40B4-BE49-F238E27FC236}">
                <a16:creationId xmlns:a16="http://schemas.microsoft.com/office/drawing/2014/main" id="{6C2EAE19-4A72-B0FA-0B0E-94DE6FE62E9E}"/>
              </a:ext>
            </a:extLst>
          </p:cNvPr>
          <p:cNvSpPr txBox="1"/>
          <p:nvPr/>
        </p:nvSpPr>
        <p:spPr>
          <a:xfrm>
            <a:off x="0" y="3914775"/>
            <a:ext cx="12192000" cy="1200329"/>
          </a:xfrm>
          <a:prstGeom prst="rect">
            <a:avLst/>
          </a:prstGeom>
          <a:noFill/>
        </p:spPr>
        <p:txBody>
          <a:bodyPr wrap="square" rtlCol="0">
            <a:spAutoFit/>
          </a:bodyPr>
          <a:lstStyle/>
          <a:p>
            <a:pPr algn="ctr"/>
            <a:r>
              <a:rPr lang="en-US" dirty="0">
                <a:latin typeface="Congenial" panose="02000503040000020004" pitchFamily="2" charset="0"/>
              </a:rPr>
              <a:t>Version control is a system that records changes to a file,</a:t>
            </a:r>
          </a:p>
          <a:p>
            <a:pPr algn="ctr"/>
            <a:r>
              <a:rPr lang="en-US" dirty="0">
                <a:latin typeface="Congenial" panose="02000503040000020004" pitchFamily="2" charset="0"/>
              </a:rPr>
              <a:t>or a set of files,</a:t>
            </a:r>
          </a:p>
          <a:p>
            <a:pPr algn="ctr"/>
            <a:r>
              <a:rPr lang="en-US" dirty="0">
                <a:latin typeface="Congenial" panose="02000503040000020004" pitchFamily="2" charset="0"/>
              </a:rPr>
              <a:t>over time,</a:t>
            </a:r>
          </a:p>
          <a:p>
            <a:pPr algn="ctr"/>
            <a:r>
              <a:rPr lang="en-US" dirty="0">
                <a:latin typeface="Congenial" panose="02000503040000020004" pitchFamily="2" charset="0"/>
              </a:rPr>
              <a:t>so that you can recall specific changes later.</a:t>
            </a:r>
          </a:p>
        </p:txBody>
      </p:sp>
    </p:spTree>
    <p:extLst>
      <p:ext uri="{BB962C8B-B14F-4D97-AF65-F5344CB8AC3E}">
        <p14:creationId xmlns:p14="http://schemas.microsoft.com/office/powerpoint/2010/main" val="3707868871"/>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Version Control?</a:t>
            </a:r>
          </a:p>
        </p:txBody>
      </p:sp>
      <p:sp>
        <p:nvSpPr>
          <p:cNvPr id="4" name="TextBox 3">
            <a:extLst>
              <a:ext uri="{FF2B5EF4-FFF2-40B4-BE49-F238E27FC236}">
                <a16:creationId xmlns:a16="http://schemas.microsoft.com/office/drawing/2014/main" id="{6C2EAE19-4A72-B0FA-0B0E-94DE6FE62E9E}"/>
              </a:ext>
            </a:extLst>
          </p:cNvPr>
          <p:cNvSpPr txBox="1"/>
          <p:nvPr/>
        </p:nvSpPr>
        <p:spPr>
          <a:xfrm>
            <a:off x="1385662" y="2487589"/>
            <a:ext cx="5343525" cy="1200329"/>
          </a:xfrm>
          <a:prstGeom prst="rect">
            <a:avLst/>
          </a:prstGeom>
          <a:noFill/>
        </p:spPr>
        <p:txBody>
          <a:bodyPr wrap="square" rtlCol="0">
            <a:spAutoFit/>
          </a:bodyPr>
          <a:lstStyle/>
          <a:p>
            <a:r>
              <a:rPr lang="en-US" dirty="0">
                <a:latin typeface="Congenial" panose="02000503040000020004" pitchFamily="2" charset="0"/>
              </a:rPr>
              <a:t>Everyone has used some form of version control, usually a kind of an ad hoc, ‘keep saving copies every time you make a change to the file’ version control. This is a form of </a:t>
            </a:r>
            <a:r>
              <a:rPr lang="en-US" b="1" dirty="0">
                <a:latin typeface="Congenial" panose="02000503040000020004" pitchFamily="2" charset="0"/>
              </a:rPr>
              <a:t>Local Version Control.</a:t>
            </a:r>
            <a:endParaRPr lang="en-US" dirty="0">
              <a:latin typeface="Congenial" panose="02000503040000020004" pitchFamily="2" charset="0"/>
            </a:endParaRPr>
          </a:p>
        </p:txBody>
      </p:sp>
      <p:pic>
        <p:nvPicPr>
          <p:cNvPr id="8" name="Picture 7">
            <a:extLst>
              <a:ext uri="{FF2B5EF4-FFF2-40B4-BE49-F238E27FC236}">
                <a16:creationId xmlns:a16="http://schemas.microsoft.com/office/drawing/2014/main" id="{75E8AF11-D8F2-6698-9DDA-AA26B77FCB2F}"/>
              </a:ext>
            </a:extLst>
          </p:cNvPr>
          <p:cNvPicPr>
            <a:picLocks noChangeAspect="1"/>
          </p:cNvPicPr>
          <p:nvPr/>
        </p:nvPicPr>
        <p:blipFill>
          <a:blip r:embed="rId7"/>
          <a:srcRect/>
          <a:stretch/>
        </p:blipFill>
        <p:spPr>
          <a:xfrm>
            <a:off x="7429027" y="2247672"/>
            <a:ext cx="3875722" cy="3126415"/>
          </a:xfrm>
          <a:prstGeom prst="rect">
            <a:avLst/>
          </a:prstGeom>
        </p:spPr>
      </p:pic>
      <p:sp>
        <p:nvSpPr>
          <p:cNvPr id="10" name="TextBox 9">
            <a:extLst>
              <a:ext uri="{FF2B5EF4-FFF2-40B4-BE49-F238E27FC236}">
                <a16:creationId xmlns:a16="http://schemas.microsoft.com/office/drawing/2014/main" id="{9D2686BA-5B60-06A3-C26B-402D622E7D0E}"/>
              </a:ext>
            </a:extLst>
          </p:cNvPr>
          <p:cNvSpPr txBox="1"/>
          <p:nvPr/>
        </p:nvSpPr>
        <p:spPr>
          <a:xfrm>
            <a:off x="1685925" y="3830614"/>
            <a:ext cx="5043262"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99CC"/>
                </a:solidFill>
                <a:latin typeface="Congenial" panose="02000503040000020004" pitchFamily="2" charset="0"/>
              </a:rPr>
              <a:t>Files are easily misplaced or lost</a:t>
            </a:r>
          </a:p>
          <a:p>
            <a:pPr marL="285750" indent="-285750">
              <a:buFont typeface="Arial" panose="020B0604020202020204" pitchFamily="34" charset="0"/>
              <a:buChar char="•"/>
            </a:pPr>
            <a:r>
              <a:rPr lang="en-US" dirty="0">
                <a:solidFill>
                  <a:srgbClr val="FF99CC"/>
                </a:solidFill>
                <a:latin typeface="Congenial" panose="02000503040000020004" pitchFamily="2" charset="0"/>
              </a:rPr>
              <a:t>Difficult to keep track of changes</a:t>
            </a:r>
          </a:p>
          <a:p>
            <a:pPr marL="285750" indent="-285750">
              <a:buFont typeface="Arial" panose="020B0604020202020204" pitchFamily="34" charset="0"/>
              <a:buChar char="•"/>
            </a:pPr>
            <a:r>
              <a:rPr lang="en-US" dirty="0">
                <a:solidFill>
                  <a:srgbClr val="FF99CC"/>
                </a:solidFill>
                <a:latin typeface="Congenial" panose="02000503040000020004" pitchFamily="2" charset="0"/>
              </a:rPr>
              <a:t>Error prone – easy to accidently overwrite</a:t>
            </a:r>
          </a:p>
          <a:p>
            <a:pPr marL="285750" indent="-285750">
              <a:buFont typeface="Arial" panose="020B0604020202020204" pitchFamily="34" charset="0"/>
              <a:buChar char="•"/>
            </a:pPr>
            <a:r>
              <a:rPr lang="en-US" dirty="0">
                <a:solidFill>
                  <a:srgbClr val="FF99CC"/>
                </a:solidFill>
                <a:latin typeface="Congenial" panose="02000503040000020004" pitchFamily="2" charset="0"/>
              </a:rPr>
              <a:t>Collaboration is virtually impossible</a:t>
            </a:r>
          </a:p>
        </p:txBody>
      </p:sp>
      <p:sp>
        <p:nvSpPr>
          <p:cNvPr id="2" name="TextBox 1">
            <a:extLst>
              <a:ext uri="{FF2B5EF4-FFF2-40B4-BE49-F238E27FC236}">
                <a16:creationId xmlns:a16="http://schemas.microsoft.com/office/drawing/2014/main" id="{EA832B67-431B-CF27-C3CA-79EDE1FF4327}"/>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Image from Ph.D. Comics by Jorge Cham</a:t>
            </a:r>
          </a:p>
        </p:txBody>
      </p:sp>
    </p:spTree>
    <p:extLst>
      <p:ext uri="{BB962C8B-B14F-4D97-AF65-F5344CB8AC3E}">
        <p14:creationId xmlns:p14="http://schemas.microsoft.com/office/powerpoint/2010/main" val="2497699454"/>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ansport, wheel&#10;&#10;Description automatically generated">
            <a:extLst>
              <a:ext uri="{FF2B5EF4-FFF2-40B4-BE49-F238E27FC236}">
                <a16:creationId xmlns:a16="http://schemas.microsoft.com/office/drawing/2014/main" id="{81936B3C-5232-695A-19BA-864E940C70B2}"/>
              </a:ext>
            </a:extLst>
          </p:cNvPr>
          <p:cNvPicPr>
            <a:picLocks noChangeAspect="1"/>
          </p:cNvPicPr>
          <p:nvPr/>
        </p:nvPicPr>
        <p:blipFill>
          <a:blip r:embed="rId3"/>
          <a:stretch>
            <a:fillRect/>
          </a:stretch>
        </p:blipFill>
        <p:spPr>
          <a:xfrm>
            <a:off x="10919559" y="205880"/>
            <a:ext cx="770380" cy="775195"/>
          </a:xfrm>
          <a:prstGeom prst="rect">
            <a:avLst/>
          </a:prstGeom>
        </p:spPr>
      </p:pic>
      <p:pic>
        <p:nvPicPr>
          <p:cNvPr id="7" name="Picture 6" descr="Shape, line chart&#10;&#10;Description automatically generated">
            <a:extLst>
              <a:ext uri="{FF2B5EF4-FFF2-40B4-BE49-F238E27FC236}">
                <a16:creationId xmlns:a16="http://schemas.microsoft.com/office/drawing/2014/main" id="{119EB8D4-045F-8229-D6A1-25BB36C91AF4}"/>
              </a:ext>
            </a:extLst>
          </p:cNvPr>
          <p:cNvPicPr>
            <a:picLocks noChangeAspect="1"/>
          </p:cNvPicPr>
          <p:nvPr/>
        </p:nvPicPr>
        <p:blipFill>
          <a:blip r:embed="rId4"/>
          <a:stretch>
            <a:fillRect/>
          </a:stretch>
        </p:blipFill>
        <p:spPr>
          <a:xfrm>
            <a:off x="1299086" y="258877"/>
            <a:ext cx="1129789" cy="399790"/>
          </a:xfrm>
          <a:prstGeom prst="rect">
            <a:avLst/>
          </a:prstGeom>
        </p:spPr>
      </p:pic>
      <p:pic>
        <p:nvPicPr>
          <p:cNvPr id="9" name="Picture 8" descr="Logo, icon&#10;&#10;Description automatically generated">
            <a:extLst>
              <a:ext uri="{FF2B5EF4-FFF2-40B4-BE49-F238E27FC236}">
                <a16:creationId xmlns:a16="http://schemas.microsoft.com/office/drawing/2014/main" id="{D4033D87-DC9D-CC3F-BFCF-387ABB16C7EB}"/>
              </a:ext>
            </a:extLst>
          </p:cNvPr>
          <p:cNvPicPr>
            <a:picLocks noChangeAspect="1"/>
          </p:cNvPicPr>
          <p:nvPr/>
        </p:nvPicPr>
        <p:blipFill>
          <a:blip r:embed="rId5"/>
          <a:stretch>
            <a:fillRect/>
          </a:stretch>
        </p:blipFill>
        <p:spPr>
          <a:xfrm>
            <a:off x="396687" y="205880"/>
            <a:ext cx="775195" cy="7751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168F8B57-9B6C-37EF-817E-BA7D9A5F7353}"/>
              </a:ext>
            </a:extLst>
          </p:cNvPr>
          <p:cNvPicPr>
            <a:picLocks noChangeAspect="1"/>
          </p:cNvPicPr>
          <p:nvPr/>
        </p:nvPicPr>
        <p:blipFill>
          <a:blip r:embed="rId6"/>
          <a:stretch>
            <a:fillRect/>
          </a:stretch>
        </p:blipFill>
        <p:spPr>
          <a:xfrm>
            <a:off x="9500435" y="254114"/>
            <a:ext cx="1237970" cy="399790"/>
          </a:xfrm>
          <a:prstGeom prst="rect">
            <a:avLst/>
          </a:prstGeom>
        </p:spPr>
      </p:pic>
      <p:sp>
        <p:nvSpPr>
          <p:cNvPr id="12" name="TextBox 11">
            <a:extLst>
              <a:ext uri="{FF2B5EF4-FFF2-40B4-BE49-F238E27FC236}">
                <a16:creationId xmlns:a16="http://schemas.microsoft.com/office/drawing/2014/main" id="{49BFF726-11FB-6355-EAEC-1B5373D5D6A7}"/>
              </a:ext>
            </a:extLst>
          </p:cNvPr>
          <p:cNvSpPr txBox="1"/>
          <p:nvPr/>
        </p:nvSpPr>
        <p:spPr>
          <a:xfrm>
            <a:off x="0" y="205880"/>
            <a:ext cx="12192000" cy="400110"/>
          </a:xfrm>
          <a:prstGeom prst="rect">
            <a:avLst/>
          </a:prstGeom>
          <a:noFill/>
        </p:spPr>
        <p:txBody>
          <a:bodyPr wrap="square" rtlCol="0">
            <a:spAutoFit/>
          </a:bodyPr>
          <a:lstStyle/>
          <a:p>
            <a:pPr algn="ctr"/>
            <a:r>
              <a:rPr lang="en-US" sz="2000" dirty="0" err="1">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TimeStep</a:t>
            </a:r>
            <a:r>
              <a:rPr lang="en-US" sz="2000" dirty="0">
                <a:solidFill>
                  <a:schemeClr val="tx1">
                    <a:lumMod val="65000"/>
                  </a:schemeClr>
                </a:solidFill>
                <a:latin typeface="Congenial Black" panose="02000503040000020004" pitchFamily="2" charset="0"/>
                <a:ea typeface="Verdana" panose="020B0604030504040204" pitchFamily="34" charset="0"/>
                <a:cs typeface="Tunga" panose="020B0502040204020203" pitchFamily="34" charset="0"/>
              </a:rPr>
              <a:t> Internship Skills Education</a:t>
            </a:r>
          </a:p>
        </p:txBody>
      </p:sp>
      <p:sp>
        <p:nvSpPr>
          <p:cNvPr id="19" name="TextBox 18">
            <a:extLst>
              <a:ext uri="{FF2B5EF4-FFF2-40B4-BE49-F238E27FC236}">
                <a16:creationId xmlns:a16="http://schemas.microsoft.com/office/drawing/2014/main" id="{000A812D-0F3A-36B0-FBC2-37CF2915969F}"/>
              </a:ext>
            </a:extLst>
          </p:cNvPr>
          <p:cNvSpPr txBox="1"/>
          <p:nvPr/>
        </p:nvSpPr>
        <p:spPr>
          <a:xfrm>
            <a:off x="0" y="526802"/>
            <a:ext cx="12192000" cy="307777"/>
          </a:xfrm>
          <a:prstGeom prst="rect">
            <a:avLst/>
          </a:prstGeom>
          <a:noFill/>
        </p:spPr>
        <p:txBody>
          <a:bodyPr wrap="square" rtlCol="0">
            <a:spAutoFit/>
          </a:bodyPr>
          <a:lstStyle/>
          <a:p>
            <a:pPr algn="ctr"/>
            <a:r>
              <a:rPr lang="en-US" sz="1400" dirty="0">
                <a:solidFill>
                  <a:schemeClr val="tx1">
                    <a:lumMod val="65000"/>
                  </a:schemeClr>
                </a:solidFill>
                <a:latin typeface="Congenial SemiBold" panose="02000503040000020004" pitchFamily="2" charset="0"/>
              </a:rPr>
              <a:t>28 March 2022  Jess Johnson  Steward Observatory</a:t>
            </a:r>
          </a:p>
        </p:txBody>
      </p:sp>
      <p:sp>
        <p:nvSpPr>
          <p:cNvPr id="3" name="TextBox 2">
            <a:extLst>
              <a:ext uri="{FF2B5EF4-FFF2-40B4-BE49-F238E27FC236}">
                <a16:creationId xmlns:a16="http://schemas.microsoft.com/office/drawing/2014/main" id="{8E23F944-74A5-E409-3621-32FA220ADBC2}"/>
              </a:ext>
            </a:extLst>
          </p:cNvPr>
          <p:cNvSpPr txBox="1"/>
          <p:nvPr/>
        </p:nvSpPr>
        <p:spPr>
          <a:xfrm>
            <a:off x="0" y="1143480"/>
            <a:ext cx="12192000" cy="941787"/>
          </a:xfrm>
          <a:prstGeom prst="rect">
            <a:avLst/>
          </a:prstGeom>
          <a:noFill/>
        </p:spPr>
        <p:txBody>
          <a:bodyPr wrap="square" rtlCol="0">
            <a:spAutoFit/>
          </a:bodyPr>
          <a:lstStyle/>
          <a:p>
            <a:pPr algn="ctr"/>
            <a:r>
              <a:rPr lang="en-US" sz="3200" dirty="0">
                <a:latin typeface="Congenial Black" panose="02000503040000020004" pitchFamily="2" charset="0"/>
              </a:rPr>
              <a:t>What is Version Control?</a:t>
            </a:r>
          </a:p>
        </p:txBody>
      </p:sp>
      <p:sp>
        <p:nvSpPr>
          <p:cNvPr id="2" name="TextBox 1">
            <a:extLst>
              <a:ext uri="{FF2B5EF4-FFF2-40B4-BE49-F238E27FC236}">
                <a16:creationId xmlns:a16="http://schemas.microsoft.com/office/drawing/2014/main" id="{EA832B67-431B-CF27-C3CA-79EDE1FF4327}"/>
              </a:ext>
            </a:extLst>
          </p:cNvPr>
          <p:cNvSpPr txBox="1"/>
          <p:nvPr/>
        </p:nvSpPr>
        <p:spPr>
          <a:xfrm>
            <a:off x="9026936" y="6465386"/>
            <a:ext cx="3165064" cy="276999"/>
          </a:xfrm>
          <a:prstGeom prst="rect">
            <a:avLst/>
          </a:prstGeom>
          <a:noFill/>
        </p:spPr>
        <p:txBody>
          <a:bodyPr wrap="square" rtlCol="0">
            <a:spAutoFit/>
          </a:bodyPr>
          <a:lstStyle/>
          <a:p>
            <a:r>
              <a:rPr lang="en-US" sz="1200" i="1" dirty="0">
                <a:latin typeface="Amasis MT Pro Light" panose="02040304050005020304" pitchFamily="18" charset="0"/>
              </a:rPr>
              <a:t>Image from Ph.D. Comics by Jorge Cham</a:t>
            </a:r>
          </a:p>
        </p:txBody>
      </p:sp>
      <p:pic>
        <p:nvPicPr>
          <p:cNvPr id="13" name="Picture 12">
            <a:extLst>
              <a:ext uri="{FF2B5EF4-FFF2-40B4-BE49-F238E27FC236}">
                <a16:creationId xmlns:a16="http://schemas.microsoft.com/office/drawing/2014/main" id="{02D1377F-FD1E-958B-3A06-1FF5DE9D4739}"/>
              </a:ext>
            </a:extLst>
          </p:cNvPr>
          <p:cNvPicPr>
            <a:picLocks noChangeAspect="1"/>
          </p:cNvPicPr>
          <p:nvPr/>
        </p:nvPicPr>
        <p:blipFill>
          <a:blip r:embed="rId7"/>
          <a:stretch>
            <a:fillRect/>
          </a:stretch>
        </p:blipFill>
        <p:spPr>
          <a:xfrm>
            <a:off x="4483493" y="1919711"/>
            <a:ext cx="3225014" cy="4300019"/>
          </a:xfrm>
          <a:prstGeom prst="rect">
            <a:avLst/>
          </a:prstGeom>
        </p:spPr>
      </p:pic>
    </p:spTree>
    <p:extLst>
      <p:ext uri="{BB962C8B-B14F-4D97-AF65-F5344CB8AC3E}">
        <p14:creationId xmlns:p14="http://schemas.microsoft.com/office/powerpoint/2010/main" val="1857560574"/>
      </p:ext>
    </p:extLst>
  </p:cSld>
  <p:clrMapOvr>
    <a:masterClrMapping/>
  </p:clrMapOvr>
  <p:transition spd="slow">
    <p:wipe dir="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2410</TotalTime>
  <Words>3058</Words>
  <Application>Microsoft Office PowerPoint</Application>
  <PresentationFormat>Widescreen</PresentationFormat>
  <Paragraphs>393</Paragraphs>
  <Slides>46</Slides>
  <Notes>32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Abadi</vt:lpstr>
      <vt:lpstr>Amasis MT Pro Light</vt:lpstr>
      <vt:lpstr>Arial</vt:lpstr>
      <vt:lpstr>Arial Unicode MS</vt:lpstr>
      <vt:lpstr>Calibri</vt:lpstr>
      <vt:lpstr>Cascadia Code</vt:lpstr>
      <vt:lpstr>Century Gothic</vt:lpstr>
      <vt:lpstr>Congenial</vt:lpstr>
      <vt:lpstr>Congenial Black</vt:lpstr>
      <vt:lpstr>Congenial SemiBold</vt:lpstr>
      <vt:lpstr>Wingdings</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 Johnson</dc:creator>
  <cp:lastModifiedBy>Jess Johnson</cp:lastModifiedBy>
  <cp:revision>2</cp:revision>
  <dcterms:created xsi:type="dcterms:W3CDTF">2022-11-18T18:54:29Z</dcterms:created>
  <dcterms:modified xsi:type="dcterms:W3CDTF">2022-11-28T21:29:03Z</dcterms:modified>
</cp:coreProperties>
</file>